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6" r:id="rId1"/>
    <p:sldMasterId id="2147483708" r:id="rId2"/>
    <p:sldMasterId id="2147483680" r:id="rId3"/>
    <p:sldMasterId id="2147483694" r:id="rId4"/>
  </p:sldMasterIdLst>
  <p:notesMasterIdLst>
    <p:notesMasterId r:id="rId29"/>
  </p:notesMasterIdLst>
  <p:handoutMasterIdLst>
    <p:handoutMasterId r:id="rId30"/>
  </p:handoutMasterIdLst>
  <p:sldIdLst>
    <p:sldId id="256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94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C3E"/>
    <a:srgbClr val="FFFFFF"/>
    <a:srgbClr val="FFE600"/>
    <a:srgbClr val="F2F2F2"/>
    <a:srgbClr val="2C973E"/>
    <a:srgbClr val="AC98DB"/>
    <a:srgbClr val="00A3AE"/>
    <a:srgbClr val="4F4F4F"/>
    <a:srgbClr val="C0C0C0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 snapToGrid="0" snapToObjects="1" showGuides="1">
      <p:cViewPr>
        <p:scale>
          <a:sx n="80" d="100"/>
          <a:sy n="80" d="100"/>
        </p:scale>
        <p:origin x="-984" y="6"/>
      </p:cViewPr>
      <p:guideLst>
        <p:guide orient="horz" pos="2160"/>
        <p:guide orient="horz" pos="664"/>
        <p:guide pos="2886"/>
        <p:guide pos="292"/>
        <p:guide pos="5502"/>
        <p:guide pos="2937"/>
        <p:guide pos="2842"/>
        <p:guide pos="14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-297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/>
              <a:pPr/>
              <a:t>01/12/2014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5EBA9-A28D-4849-BFEA-AA04F6A21B63}" type="datetimeFigureOut">
              <a:rPr lang="en-GB" smtClean="0"/>
              <a:pPr/>
              <a:t>01/12/2014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500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257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431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0762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0762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8400" y="6323013"/>
            <a:ext cx="3434400" cy="201600"/>
          </a:xfrm>
        </p:spPr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0" y="1039813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552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  <a:p>
            <a:pPr lvl="1"/>
            <a:endParaRPr lang="en-GB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942" y="5745156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 userDrawn="1"/>
        </p:nvGrpSpPr>
        <p:grpSpPr>
          <a:xfrm>
            <a:off x="-1055" y="2405319"/>
            <a:ext cx="9145054" cy="3346232"/>
            <a:chOff x="-1055" y="2405319"/>
            <a:chExt cx="9145054" cy="3346232"/>
          </a:xfrm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2273866" y="2405319"/>
              <a:ext cx="6870133" cy="2494990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055" y="4411633"/>
              <a:ext cx="2285060" cy="1339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674158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748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33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42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879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625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296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832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6694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26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9397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037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  <a:p>
            <a:pPr lvl="1"/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black">
          <a:xfrm>
            <a:off x="2272460" y="5743988"/>
            <a:ext cx="983415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reeform 7"/>
          <p:cNvSpPr>
            <a:spLocks/>
          </p:cNvSpPr>
          <p:nvPr userDrawn="1"/>
        </p:nvSpPr>
        <p:spPr bwMode="gray">
          <a:xfrm>
            <a:off x="2273498" y="2405185"/>
            <a:ext cx="6870502" cy="2495124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black">
          <a:xfrm>
            <a:off x="-762" y="4411632"/>
            <a:ext cx="2283067" cy="13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39813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552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  <a:p>
            <a:pPr lvl="1"/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black">
          <a:xfrm>
            <a:off x="2274494" y="5743105"/>
            <a:ext cx="983415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Freeform 12"/>
          <p:cNvSpPr>
            <a:spLocks/>
          </p:cNvSpPr>
          <p:nvPr userDrawn="1"/>
        </p:nvSpPr>
        <p:spPr bwMode="gray">
          <a:xfrm>
            <a:off x="2276146" y="2406147"/>
            <a:ext cx="6867853" cy="2494162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4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black">
          <a:xfrm>
            <a:off x="-1" y="4412381"/>
            <a:ext cx="2284955" cy="1339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39813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552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smtClean="0">
                <a:solidFill>
                  <a:schemeClr val="bg1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</a:rPr>
              <a:pPr/>
              <a:t>‹#›</a:t>
            </a:fld>
            <a:endParaRPr lang="en-GB" sz="110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3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6" r:id="rId9"/>
    <p:sldLayoutId id="2147483677" r:id="rId10"/>
    <p:sldLayoutId id="2147483678" r:id="rId11"/>
    <p:sldLayoutId id="2147483679" r:id="rId12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smtClean="0">
                <a:solidFill>
                  <a:srgbClr val="808080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rgbClr val="808080"/>
                </a:solidFill>
              </a:rPr>
              <a:pPr/>
              <a:t>‹#›</a:t>
            </a:fld>
            <a:endParaRPr lang="en-GB" sz="1100">
              <a:solidFill>
                <a:srgbClr val="80808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3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7479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8" r:id="rId9"/>
    <p:sldLayoutId id="2147483719" r:id="rId10"/>
    <p:sldLayoutId id="2147483720" r:id="rId11"/>
    <p:sldLayoutId id="2147483721" r:id="rId12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80808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808080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808080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808080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808080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80808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smtClean="0">
                <a:solidFill>
                  <a:schemeClr val="bg1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</a:rPr>
              <a:pPr/>
              <a:t>‹#›</a:t>
            </a:fld>
            <a:endParaRPr lang="en-GB" sz="110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 bwMode="black">
          <a:xfrm>
            <a:off x="8348663" y="6450013"/>
            <a:ext cx="338137" cy="204787"/>
            <a:chOff x="8348663" y="6450013"/>
            <a:chExt cx="338137" cy="204787"/>
          </a:xfrm>
          <a:solidFill>
            <a:srgbClr val="FFFF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black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black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90" r:id="rId9"/>
    <p:sldLayoutId id="2147483691" r:id="rId10"/>
    <p:sldLayoutId id="2147483692" r:id="rId11"/>
    <p:sldLayoutId id="2147483693" r:id="rId12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smtClean="0">
                <a:solidFill>
                  <a:schemeClr val="bg1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</a:rPr>
              <a:pPr/>
              <a:t>‹#›</a:t>
            </a:fld>
            <a:endParaRPr lang="en-GB" sz="110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 bwMode="black">
          <a:xfrm>
            <a:off x="8348663" y="6450013"/>
            <a:ext cx="338137" cy="204787"/>
            <a:chOff x="8348663" y="6450013"/>
            <a:chExt cx="338137" cy="204787"/>
          </a:xfrm>
          <a:solidFill>
            <a:srgbClr val="FFFF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black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black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4" r:id="rId9"/>
    <p:sldLayoutId id="2147483705" r:id="rId10"/>
    <p:sldLayoutId id="2147483706" r:id="rId11"/>
    <p:sldLayoutId id="2147483707" r:id="rId12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wmf"/><Relationship Id="rId12" Type="http://schemas.openxmlformats.org/officeDocument/2006/relationships/image" Target="../media/image23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5" Type="http://schemas.openxmlformats.org/officeDocument/2006/relationships/image" Target="../media/image16.jpeg"/><Relationship Id="rId10" Type="http://schemas.openxmlformats.org/officeDocument/2006/relationships/image" Target="../media/image21.wmf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39306" r="41396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550" y="347400"/>
            <a:ext cx="4992370" cy="445080"/>
          </a:xfrm>
          <a:solidFill>
            <a:srgbClr val="FFFFFF">
              <a:alpha val="80000"/>
            </a:srgbClr>
          </a:solidFill>
        </p:spPr>
        <p:txBody>
          <a:bodyPr lIns="108000" tIns="108000" bIns="108000" anchor="ctr" anchorCtr="0"/>
          <a:lstStyle/>
          <a:p>
            <a:r>
              <a:rPr lang="en-GB" err="1">
                <a:solidFill>
                  <a:schemeClr val="tx1"/>
                </a:solidFill>
              </a:rPr>
              <a:t>Seminarium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550" y="792480"/>
            <a:ext cx="4992370" cy="2360295"/>
          </a:xfrm>
          <a:solidFill>
            <a:srgbClr val="FFFFFF">
              <a:alpha val="80000"/>
            </a:srgbClr>
          </a:solidFill>
        </p:spPr>
        <p:txBody>
          <a:bodyPr lIns="108000" tIns="108000"/>
          <a:lstStyle/>
          <a:p>
            <a:pPr lvl="1"/>
            <a:r>
              <a:rPr lang="pl-PL" sz="1800">
                <a:solidFill>
                  <a:schemeClr val="tx1"/>
                </a:solidFill>
              </a:rPr>
              <a:t>Potrzeby modelowania na użytek zarządzania automatyką przemysłową</a:t>
            </a:r>
            <a:r>
              <a:rPr lang="pl-PL" sz="1800" smtClean="0">
                <a:solidFill>
                  <a:schemeClr val="tx1"/>
                </a:solidFill>
              </a:rPr>
              <a:t>.</a:t>
            </a:r>
            <a:r>
              <a:rPr lang="pl-PL" sz="1800">
                <a:solidFill>
                  <a:schemeClr val="tx1"/>
                </a:solidFill>
              </a:rPr>
              <a:t> </a:t>
            </a:r>
            <a:endParaRPr lang="pl-PL" sz="1800" smtClean="0">
              <a:solidFill>
                <a:schemeClr val="tx1"/>
              </a:solidFill>
            </a:endParaRPr>
          </a:p>
          <a:p>
            <a:pPr lvl="1"/>
            <a:r>
              <a:rPr lang="pl-PL" sz="1800" smtClean="0">
                <a:solidFill>
                  <a:schemeClr val="tx1"/>
                </a:solidFill>
              </a:rPr>
              <a:t>Potencjał </a:t>
            </a:r>
            <a:r>
              <a:rPr lang="pl-PL" sz="1800">
                <a:solidFill>
                  <a:schemeClr val="tx1"/>
                </a:solidFill>
              </a:rPr>
              <a:t>współpracy praktyki z </a:t>
            </a:r>
            <a:r>
              <a:rPr lang="pl-PL" sz="1800" smtClean="0">
                <a:solidFill>
                  <a:schemeClr val="tx1"/>
                </a:solidFill>
              </a:rPr>
              <a:t>nauką.</a:t>
            </a:r>
            <a:endParaRPr lang="pl-PL" sz="1800">
              <a:solidFill>
                <a:schemeClr val="tx1"/>
              </a:solidFill>
            </a:endParaRPr>
          </a:p>
          <a:p>
            <a:endParaRPr lang="pl-PL" sz="1200" smtClean="0">
              <a:solidFill>
                <a:schemeClr val="tx1"/>
              </a:solidFill>
            </a:endParaRPr>
          </a:p>
          <a:p>
            <a:pPr lvl="1"/>
            <a:r>
              <a:rPr lang="pl-PL" smtClean="0">
                <a:solidFill>
                  <a:schemeClr val="tx1"/>
                </a:solidFill>
              </a:rPr>
              <a:t>Tomasz </a:t>
            </a:r>
            <a:r>
              <a:rPr lang="pl-PL" err="1">
                <a:solidFill>
                  <a:schemeClr val="tx1"/>
                </a:solidFill>
              </a:rPr>
              <a:t>Kibil</a:t>
            </a:r>
            <a:endParaRPr lang="pl-PL">
              <a:solidFill>
                <a:schemeClr val="tx1"/>
              </a:solidFill>
            </a:endParaRPr>
          </a:p>
          <a:p>
            <a:pPr lvl="1"/>
            <a:r>
              <a:rPr lang="pl-PL">
                <a:solidFill>
                  <a:schemeClr val="tx1"/>
                </a:solidFill>
              </a:rPr>
              <a:t>EY – </a:t>
            </a:r>
            <a:r>
              <a:rPr lang="pl-PL" smtClean="0">
                <a:solidFill>
                  <a:schemeClr val="tx1"/>
                </a:solidFill>
              </a:rPr>
              <a:t>Advisory</a:t>
            </a:r>
          </a:p>
          <a:p>
            <a:pPr lvl="1"/>
            <a:endParaRPr lang="pl-PL" sz="1050">
              <a:solidFill>
                <a:schemeClr val="tx1"/>
              </a:solidFill>
            </a:endParaRPr>
          </a:p>
          <a:p>
            <a:pPr lvl="1"/>
            <a:r>
              <a:rPr lang="pl-PL" smtClean="0">
                <a:solidFill>
                  <a:schemeClr val="tx1"/>
                </a:solidFill>
              </a:rPr>
              <a:t>25 listopada 2014</a:t>
            </a:r>
            <a:endParaRPr lang="pl-PL">
              <a:solidFill>
                <a:schemeClr val="tx1"/>
              </a:solidFill>
            </a:endParaRPr>
          </a:p>
          <a:p>
            <a:pPr lvl="1"/>
            <a:endParaRPr lang="pl-PL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</a:blip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/>
          <p:cNvGrpSpPr/>
          <p:nvPr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8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 userDrawn="1"/>
          </p:nvPicPr>
          <p:blipFill>
            <a:blip r:embed="rId4" cstate="print">
              <a:biLevel thresh="25000"/>
            </a:blip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" name="Obraz 1" descr="Wire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298" y="714335"/>
            <a:ext cx="5854454" cy="570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5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cha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59000"/>
            <a:ext cx="7912100" cy="2540000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Google </a:t>
            </a:r>
            <a:r>
              <a:rPr lang="pl-PL" err="1" smtClean="0"/>
              <a:t>Flu</a:t>
            </a:r>
            <a:r>
              <a:rPr lang="pl-PL" smtClean="0"/>
              <a:t> </a:t>
            </a:r>
            <a:r>
              <a:rPr lang="pl-PL" err="1" smtClean="0"/>
              <a:t>Trends</a:t>
            </a:r>
            <a:endParaRPr lang="pl-PL"/>
          </a:p>
        </p:txBody>
      </p:sp>
      <p:sp>
        <p:nvSpPr>
          <p:cNvPr id="4" name="Owal 3"/>
          <p:cNvSpPr/>
          <p:nvPr/>
        </p:nvSpPr>
        <p:spPr>
          <a:xfrm>
            <a:off x="7524328" y="1772816"/>
            <a:ext cx="792088" cy="3312368"/>
          </a:xfrm>
          <a:prstGeom prst="ellipse">
            <a:avLst/>
          </a:prstGeom>
          <a:noFill/>
          <a:ln w="19050" cmpd="sng">
            <a:solidFill>
              <a:srgbClr val="F70F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34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" name="Obiekt 204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10416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trzałka w dół 13"/>
          <p:cNvSpPr/>
          <p:nvPr/>
        </p:nvSpPr>
        <p:spPr>
          <a:xfrm>
            <a:off x="711200" y="2897804"/>
            <a:ext cx="3164114" cy="1816470"/>
          </a:xfrm>
          <a:prstGeom prst="downArrow">
            <a:avLst/>
          </a:prstGeom>
          <a:solidFill>
            <a:srgbClr val="FFE60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pl-PL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 smtClean="0"/>
              <a:t>Paradigm</a:t>
            </a:r>
            <a:r>
              <a:rPr lang="pl-PL" smtClean="0"/>
              <a:t> </a:t>
            </a:r>
            <a:r>
              <a:rPr lang="pl-PL" err="1" smtClean="0"/>
              <a:t>change</a:t>
            </a:r>
            <a:endParaRPr lang="en-GB"/>
          </a:p>
        </p:txBody>
      </p:sp>
      <p:sp>
        <p:nvSpPr>
          <p:cNvPr id="7" name="Prostokąt 6"/>
          <p:cNvSpPr/>
          <p:nvPr/>
        </p:nvSpPr>
        <p:spPr>
          <a:xfrm>
            <a:off x="4820825" y="1727476"/>
            <a:ext cx="3883662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models are wrong, and increasingly you can succeed without </a:t>
            </a:r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pl-PL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algn="r"/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Norvig</a:t>
            </a:r>
            <a:endParaRPr lang="pl-PL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711564" y="2520436"/>
            <a:ext cx="3164114" cy="377372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endParaRPr lang="pl-PL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Prostokąt 52"/>
          <p:cNvSpPr/>
          <p:nvPr/>
        </p:nvSpPr>
        <p:spPr>
          <a:xfrm>
            <a:off x="5228045" y="2520432"/>
            <a:ext cx="3164114" cy="377372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FACTS: </a:t>
            </a:r>
            <a:r>
              <a:rPr lang="pl-PL" sz="12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endParaRPr lang="pl-PL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Prostokąt 53"/>
          <p:cNvSpPr/>
          <p:nvPr/>
        </p:nvSpPr>
        <p:spPr>
          <a:xfrm>
            <a:off x="711200" y="3049092"/>
            <a:ext cx="3164114" cy="377372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assumptions</a:t>
            </a:r>
            <a:r>
              <a:rPr lang="pl-PL"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10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l-PL"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</a:t>
            </a:r>
            <a:endParaRPr lang="pl-PL" sz="11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Prostokąt 54"/>
          <p:cNvSpPr/>
          <p:nvPr/>
        </p:nvSpPr>
        <p:spPr>
          <a:xfrm>
            <a:off x="711200" y="3578864"/>
            <a:ext cx="3164114" cy="377372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model</a:t>
            </a:r>
            <a:endParaRPr lang="pl-PL" sz="11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Prostokąt 55"/>
          <p:cNvSpPr/>
          <p:nvPr/>
        </p:nvSpPr>
        <p:spPr>
          <a:xfrm>
            <a:off x="711200" y="4129293"/>
            <a:ext cx="1480457" cy="377372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Confirmation</a:t>
            </a:r>
            <a:endParaRPr lang="pl-PL" sz="11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Prostokąt 56"/>
          <p:cNvSpPr/>
          <p:nvPr/>
        </p:nvSpPr>
        <p:spPr>
          <a:xfrm>
            <a:off x="2394857" y="4127066"/>
            <a:ext cx="1480457" cy="377372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conditional</a:t>
            </a:r>
            <a:r>
              <a:rPr lang="pl-PL" sz="11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acceptance</a:t>
            </a:r>
            <a:endParaRPr lang="pl-PL" sz="11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Prostokąt 57"/>
          <p:cNvSpPr/>
          <p:nvPr/>
        </p:nvSpPr>
        <p:spPr>
          <a:xfrm>
            <a:off x="711564" y="4714274"/>
            <a:ext cx="3164114" cy="468000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2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Root </a:t>
            </a:r>
            <a:r>
              <a:rPr lang="pl-PL" sz="120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</a:t>
            </a:r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  <a:endParaRPr lang="pl-PL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655681" y="5176555"/>
            <a:ext cx="3219633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+Precision</a:t>
            </a:r>
            <a:endParaRPr lang="en-US" sz="110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Statistically</a:t>
            </a: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endParaRPr lang="pl-PL" sz="110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Knowledge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formulation</a:t>
            </a:r>
            <a:r>
              <a:rPr lang="pl-PL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pl-PL" sz="110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endParaRPr lang="pl-PL" sz="110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trzałka w dół 62"/>
          <p:cNvSpPr/>
          <p:nvPr/>
        </p:nvSpPr>
        <p:spPr>
          <a:xfrm>
            <a:off x="5227681" y="2897808"/>
            <a:ext cx="3164114" cy="1816470"/>
          </a:xfrm>
          <a:prstGeom prst="downArrow">
            <a:avLst/>
          </a:prstGeom>
          <a:solidFill>
            <a:srgbClr val="FFE60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pl-PL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rostokąt 63"/>
          <p:cNvSpPr/>
          <p:nvPr/>
        </p:nvSpPr>
        <p:spPr>
          <a:xfrm>
            <a:off x="5227681" y="4716469"/>
            <a:ext cx="3164114" cy="468000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FACTS: CORELLATIONS</a:t>
            </a:r>
          </a:p>
          <a:p>
            <a:pPr algn="ctr"/>
            <a:r>
              <a:rPr lang="pl-PL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CONFIDENCE</a:t>
            </a:r>
            <a:endParaRPr lang="pl-PL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Prostokąt 64"/>
          <p:cNvSpPr/>
          <p:nvPr/>
        </p:nvSpPr>
        <p:spPr>
          <a:xfrm>
            <a:off x="5227681" y="5157147"/>
            <a:ext cx="3459119" cy="115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  <a:endParaRPr lang="pl-PL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New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dependencies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corellations</a:t>
            </a:r>
            <a:endParaRPr lang="pl-PL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Holistic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endParaRPr lang="pl-PL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Mathematically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proven</a:t>
            </a:r>
            <a:endParaRPr lang="en-US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No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root-cause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</a:p>
          <a:p>
            <a:pPr>
              <a:lnSpc>
                <a:spcPct val="90000"/>
              </a:lnSpc>
            </a:pP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Limited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phenomenon</a:t>
            </a:r>
            <a:r>
              <a:rPr lang="pl-PL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1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  <a:endParaRPr lang="pl-PL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ight Arrow 16"/>
          <p:cNvSpPr/>
          <p:nvPr/>
        </p:nvSpPr>
        <p:spPr>
          <a:xfrm>
            <a:off x="7393590" y="3322858"/>
            <a:ext cx="1295400" cy="609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04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ight Arrow 15"/>
          <p:cNvSpPr/>
          <p:nvPr/>
        </p:nvSpPr>
        <p:spPr>
          <a:xfrm>
            <a:off x="4973670" y="3322858"/>
            <a:ext cx="1295400" cy="609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04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17"/>
          <p:cNvSpPr txBox="1"/>
          <p:nvPr/>
        </p:nvSpPr>
        <p:spPr>
          <a:xfrm>
            <a:off x="7238610" y="3433165"/>
            <a:ext cx="1408737" cy="397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l-PL" sz="1100" err="1" smtClean="0"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  <a:endParaRPr lang="pl-PL" sz="11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l-PL" sz="1100" err="1" smtClean="0">
                <a:latin typeface="Arial" panose="020B0604020202020204" pitchFamily="34" charset="0"/>
                <a:cs typeface="Arial" panose="020B0604020202020204" pitchFamily="34" charset="0"/>
              </a:rPr>
              <a:t>Correlations</a:t>
            </a:r>
            <a:endParaRPr lang="pl-PL" sz="11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22"/>
          <p:cNvSpPr txBox="1"/>
          <p:nvPr/>
        </p:nvSpPr>
        <p:spPr>
          <a:xfrm>
            <a:off x="4880682" y="3507929"/>
            <a:ext cx="1295400" cy="24750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l-PL" sz="1100" err="1" smtClean="0">
                <a:latin typeface="Arial" panose="020B0604020202020204" pitchFamily="34" charset="0"/>
                <a:cs typeface="Arial" panose="020B0604020202020204" pitchFamily="34" charset="0"/>
              </a:rPr>
              <a:t>Massive</a:t>
            </a:r>
            <a:r>
              <a:rPr lang="pl-PL" sz="1100" smtClean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10"/>
          <p:cNvSpPr txBox="1"/>
          <p:nvPr/>
        </p:nvSpPr>
        <p:spPr>
          <a:xfrm>
            <a:off x="6292317" y="3419521"/>
            <a:ext cx="1066379" cy="38651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l-PL" sz="16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en-US" sz="16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Prostokąt 2052"/>
          <p:cNvSpPr/>
          <p:nvPr/>
        </p:nvSpPr>
        <p:spPr>
          <a:xfrm>
            <a:off x="548173" y="1727476"/>
            <a:ext cx="36325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"All models are wrong, but some are useful." </a:t>
            </a:r>
            <a:endParaRPr lang="pl-PL" sz="160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George </a:t>
            </a: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  <a:endParaRPr lang="pl-PL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5" name="Prostokąt 2054"/>
          <p:cNvSpPr/>
          <p:nvPr/>
        </p:nvSpPr>
        <p:spPr>
          <a:xfrm>
            <a:off x="455184" y="1087304"/>
            <a:ext cx="8386769" cy="584776"/>
          </a:xfrm>
          <a:prstGeom prst="rect">
            <a:avLst/>
          </a:prstGeom>
          <a:solidFill>
            <a:srgbClr val="FFE600"/>
          </a:solidFill>
        </p:spPr>
        <p:txBody>
          <a:bodyPr wrap="square">
            <a:spAutoFit/>
          </a:bodyPr>
          <a:lstStyle/>
          <a:p>
            <a:pPr algn="ctr"/>
            <a:r>
              <a:rPr lang="pl-PL" sz="1400" i="1" smtClean="0">
                <a:solidFill>
                  <a:srgbClr val="000000"/>
                </a:solidFill>
              </a:rPr>
              <a:t>„</a:t>
            </a:r>
            <a:r>
              <a:rPr lang="en-US" sz="1600" i="1"/>
              <a:t>This is a world where massive amounts of data and applied mathematics replace every other tool that might be brought to </a:t>
            </a:r>
            <a:r>
              <a:rPr lang="en-US" sz="1600" i="1" smtClean="0"/>
              <a:t>bear</a:t>
            </a:r>
            <a:r>
              <a:rPr lang="pl-PL" sz="1600" i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pl-PL" sz="1600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6904" y="1526930"/>
            <a:ext cx="3946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b="1">
                <a:solidFill>
                  <a:srgbClr val="FFE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[</a:t>
            </a:r>
            <a:endParaRPr lang="en-US" sz="6000" b="1">
              <a:solidFill>
                <a:srgbClr val="FFE6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81185" y="1526930"/>
            <a:ext cx="3946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b="1" smtClean="0">
                <a:solidFill>
                  <a:srgbClr val="FFE600"/>
                </a:solidFill>
                <a:latin typeface="Arial Narrow" panose="020B0606020202030204" pitchFamily="34" charset="0"/>
              </a:rPr>
              <a:t>]</a:t>
            </a:r>
            <a:endParaRPr lang="en-US" sz="6000" b="1">
              <a:solidFill>
                <a:srgbClr val="FFE60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05263" y="1526930"/>
            <a:ext cx="3946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b="1">
                <a:solidFill>
                  <a:srgbClr val="FFE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[</a:t>
            </a:r>
            <a:endParaRPr lang="en-US" sz="6000" b="1">
              <a:solidFill>
                <a:srgbClr val="FFE6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86516" y="1526930"/>
            <a:ext cx="3946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b="1" smtClean="0">
                <a:solidFill>
                  <a:srgbClr val="FFE600"/>
                </a:solidFill>
                <a:latin typeface="Arial Narrow" panose="020B0606020202030204" pitchFamily="34" charset="0"/>
              </a:rPr>
              <a:t>]</a:t>
            </a:r>
            <a:endParaRPr lang="en-US" sz="6000" b="1">
              <a:solidFill>
                <a:srgbClr val="FFE6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17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krąglony prostokąt 1"/>
          <p:cNvSpPr/>
          <p:nvPr/>
        </p:nvSpPr>
        <p:spPr>
          <a:xfrm>
            <a:off x="3604900" y="569772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3" name="Zaokrąglony prostokąt 2"/>
          <p:cNvSpPr/>
          <p:nvPr/>
        </p:nvSpPr>
        <p:spPr>
          <a:xfrm>
            <a:off x="3604900" y="4545598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Information</a:t>
            </a:r>
          </a:p>
        </p:txBody>
      </p:sp>
      <p:sp>
        <p:nvSpPr>
          <p:cNvPr id="5" name="Zaokrąglony prostokąt 4"/>
          <p:cNvSpPr/>
          <p:nvPr/>
        </p:nvSpPr>
        <p:spPr>
          <a:xfrm>
            <a:off x="3604900" y="3393470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6" name="Zaokrąglony prostokąt 5"/>
          <p:cNvSpPr/>
          <p:nvPr/>
        </p:nvSpPr>
        <p:spPr>
          <a:xfrm>
            <a:off x="3604900" y="224134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Understanding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Zaokrąglony prostokąt 6"/>
          <p:cNvSpPr/>
          <p:nvPr/>
        </p:nvSpPr>
        <p:spPr>
          <a:xfrm>
            <a:off x="3604900" y="1089214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Wisdom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16200000">
            <a:off x="4391028" y="1732662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16200000">
            <a:off x="4391028" y="2915699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 rot="16200000">
            <a:off x="4391028" y="4098736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 rot="16200000">
            <a:off x="4391028" y="524302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aokrąglony prostokąt 7"/>
          <p:cNvSpPr/>
          <p:nvPr/>
        </p:nvSpPr>
        <p:spPr>
          <a:xfrm>
            <a:off x="6306592" y="5693851"/>
            <a:ext cx="1944216" cy="504056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err="1" smtClean="0">
                <a:solidFill>
                  <a:schemeClr val="tx1"/>
                </a:solidFill>
              </a:rPr>
              <a:t>Observations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25" name="Zaokrąglony prostokąt 24"/>
          <p:cNvSpPr/>
          <p:nvPr/>
        </p:nvSpPr>
        <p:spPr>
          <a:xfrm>
            <a:off x="971600" y="4393833"/>
            <a:ext cx="1944216" cy="792088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err="1" smtClean="0">
                <a:solidFill>
                  <a:schemeClr val="tx1"/>
                </a:solidFill>
              </a:rPr>
              <a:t>Who</a:t>
            </a:r>
            <a:r>
              <a:rPr lang="pl-PL" sz="1600" smtClean="0">
                <a:solidFill>
                  <a:schemeClr val="tx1"/>
                </a:solidFill>
              </a:rPr>
              <a:t>? </a:t>
            </a:r>
            <a:r>
              <a:rPr lang="pl-PL" sz="1600" err="1" smtClean="0">
                <a:solidFill>
                  <a:schemeClr val="tx1"/>
                </a:solidFill>
              </a:rPr>
              <a:t>What</a:t>
            </a:r>
            <a:r>
              <a:rPr lang="pl-PL" sz="1600" smtClean="0">
                <a:solidFill>
                  <a:schemeClr val="tx1"/>
                </a:solidFill>
              </a:rPr>
              <a:t>? </a:t>
            </a:r>
            <a:r>
              <a:rPr lang="pl-PL" sz="1600" err="1" smtClean="0">
                <a:solidFill>
                  <a:schemeClr val="tx1"/>
                </a:solidFill>
              </a:rPr>
              <a:t>Where</a:t>
            </a:r>
            <a:r>
              <a:rPr lang="pl-PL" sz="1600" smtClean="0">
                <a:solidFill>
                  <a:schemeClr val="tx1"/>
                </a:solidFill>
              </a:rPr>
              <a:t>? </a:t>
            </a:r>
            <a:r>
              <a:rPr lang="pl-PL" sz="1600" err="1" smtClean="0">
                <a:solidFill>
                  <a:schemeClr val="tx1"/>
                </a:solidFill>
              </a:rPr>
              <a:t>When</a:t>
            </a:r>
            <a:r>
              <a:rPr lang="pl-PL" sz="1600" smtClean="0">
                <a:solidFill>
                  <a:schemeClr val="tx1"/>
                </a:solidFill>
              </a:rPr>
              <a:t>? How </a:t>
            </a:r>
            <a:r>
              <a:rPr lang="pl-PL" sz="1600" err="1" smtClean="0">
                <a:solidFill>
                  <a:schemeClr val="tx1"/>
                </a:solidFill>
              </a:rPr>
              <a:t>many</a:t>
            </a:r>
            <a:r>
              <a:rPr lang="pl-PL" sz="1600" smtClean="0">
                <a:solidFill>
                  <a:schemeClr val="tx1"/>
                </a:solidFill>
              </a:rPr>
              <a:t>?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29" name="Zaokrąglony prostokąt 28"/>
          <p:cNvSpPr/>
          <p:nvPr/>
        </p:nvSpPr>
        <p:spPr>
          <a:xfrm>
            <a:off x="6306592" y="3236805"/>
            <a:ext cx="1944216" cy="827984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smtClean="0">
                <a:solidFill>
                  <a:schemeClr val="tx1"/>
                </a:solidFill>
              </a:rPr>
              <a:t>How to </a:t>
            </a:r>
            <a:r>
              <a:rPr lang="pl-PL" sz="1600" err="1" smtClean="0">
                <a:solidFill>
                  <a:schemeClr val="tx1"/>
                </a:solidFill>
              </a:rPr>
              <a:t>make</a:t>
            </a:r>
            <a:r>
              <a:rPr lang="pl-PL" sz="1600" smtClean="0">
                <a:solidFill>
                  <a:schemeClr val="tx1"/>
                </a:solidFill>
              </a:rPr>
              <a:t> </a:t>
            </a:r>
            <a:r>
              <a:rPr lang="pl-PL" sz="1600" err="1" smtClean="0">
                <a:solidFill>
                  <a:schemeClr val="tx1"/>
                </a:solidFill>
              </a:rPr>
              <a:t>it</a:t>
            </a:r>
            <a:r>
              <a:rPr lang="pl-PL" sz="1600" smtClean="0">
                <a:solidFill>
                  <a:schemeClr val="tx1"/>
                </a:solidFill>
              </a:rPr>
              <a:t> </a:t>
            </a:r>
            <a:r>
              <a:rPr lang="pl-PL" sz="1600" err="1" smtClean="0">
                <a:solidFill>
                  <a:schemeClr val="tx1"/>
                </a:solidFill>
              </a:rPr>
              <a:t>work</a:t>
            </a:r>
            <a:r>
              <a:rPr lang="pl-PL" sz="1600" smtClean="0">
                <a:solidFill>
                  <a:schemeClr val="tx1"/>
                </a:solidFill>
              </a:rPr>
              <a:t> in </a:t>
            </a:r>
            <a:r>
              <a:rPr lang="pl-PL" sz="1600" err="1" smtClean="0">
                <a:solidFill>
                  <a:schemeClr val="tx1"/>
                </a:solidFill>
              </a:rPr>
              <a:t>desired</a:t>
            </a:r>
            <a:r>
              <a:rPr lang="pl-PL" sz="1600" smtClean="0">
                <a:solidFill>
                  <a:schemeClr val="tx1"/>
                </a:solidFill>
              </a:rPr>
              <a:t> </a:t>
            </a:r>
            <a:r>
              <a:rPr lang="pl-PL" sz="1600" err="1" smtClean="0">
                <a:solidFill>
                  <a:schemeClr val="tx1"/>
                </a:solidFill>
              </a:rPr>
              <a:t>way</a:t>
            </a:r>
            <a:r>
              <a:rPr lang="pl-PL" sz="1600" smtClean="0">
                <a:solidFill>
                  <a:schemeClr val="tx1"/>
                </a:solidFill>
              </a:rPr>
              <a:t>?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39" name="Zaokrąglony prostokąt 38"/>
          <p:cNvSpPr/>
          <p:nvPr/>
        </p:nvSpPr>
        <p:spPr>
          <a:xfrm>
            <a:off x="971600" y="2241342"/>
            <a:ext cx="1944216" cy="504056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err="1" smtClean="0">
                <a:solidFill>
                  <a:schemeClr val="tx1"/>
                </a:solidFill>
              </a:rPr>
              <a:t>Why</a:t>
            </a:r>
            <a:r>
              <a:rPr lang="pl-PL" sz="1600" smtClean="0">
                <a:solidFill>
                  <a:schemeClr val="tx1"/>
                </a:solidFill>
              </a:rPr>
              <a:t>?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43" name="Zaokrąglony prostokąt 42"/>
          <p:cNvSpPr/>
          <p:nvPr/>
        </p:nvSpPr>
        <p:spPr>
          <a:xfrm>
            <a:off x="6306592" y="513150"/>
            <a:ext cx="1944216" cy="1656184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err="1" smtClean="0">
                <a:solidFill>
                  <a:schemeClr val="tx1"/>
                </a:solidFill>
              </a:rPr>
              <a:t>Ability</a:t>
            </a:r>
            <a:r>
              <a:rPr lang="pl-PL" sz="1600" smtClean="0">
                <a:solidFill>
                  <a:schemeClr val="tx1"/>
                </a:solidFill>
              </a:rPr>
              <a:t> </a:t>
            </a:r>
            <a:r>
              <a:rPr lang="pl-PL" sz="1600">
                <a:solidFill>
                  <a:schemeClr val="tx1"/>
                </a:solidFill>
              </a:rPr>
              <a:t>to </a:t>
            </a:r>
            <a:r>
              <a:rPr lang="pl-PL" sz="1600" err="1">
                <a:solidFill>
                  <a:schemeClr val="tx1"/>
                </a:solidFill>
              </a:rPr>
              <a:t>perceive</a:t>
            </a:r>
            <a:r>
              <a:rPr lang="pl-PL" sz="1600">
                <a:solidFill>
                  <a:schemeClr val="tx1"/>
                </a:solidFill>
              </a:rPr>
              <a:t> and </a:t>
            </a:r>
            <a:r>
              <a:rPr lang="pl-PL" sz="1600" err="1">
                <a:solidFill>
                  <a:schemeClr val="tx1"/>
                </a:solidFill>
              </a:rPr>
              <a:t>evaluate</a:t>
            </a:r>
            <a:r>
              <a:rPr lang="pl-PL" sz="1600">
                <a:solidFill>
                  <a:schemeClr val="tx1"/>
                </a:solidFill>
              </a:rPr>
              <a:t> the </a:t>
            </a:r>
            <a:r>
              <a:rPr lang="pl-PL" sz="1600" err="1">
                <a:solidFill>
                  <a:schemeClr val="tx1"/>
                </a:solidFill>
              </a:rPr>
              <a:t>long</a:t>
            </a:r>
            <a:r>
              <a:rPr lang="pl-PL" sz="1600">
                <a:solidFill>
                  <a:schemeClr val="tx1"/>
                </a:solidFill>
              </a:rPr>
              <a:t>-run </a:t>
            </a:r>
            <a:r>
              <a:rPr lang="pl-PL" sz="1600" err="1">
                <a:solidFill>
                  <a:schemeClr val="tx1"/>
                </a:solidFill>
              </a:rPr>
              <a:t>consequences</a:t>
            </a:r>
            <a:r>
              <a:rPr lang="pl-PL" sz="1600">
                <a:solidFill>
                  <a:schemeClr val="tx1"/>
                </a:solidFill>
              </a:rPr>
              <a:t> of </a:t>
            </a:r>
            <a:r>
              <a:rPr lang="pl-PL" sz="1600" err="1">
                <a:solidFill>
                  <a:schemeClr val="tx1"/>
                </a:solidFill>
              </a:rPr>
              <a:t>behavior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27" name="Zaokrąglony prostokąt 1"/>
          <p:cNvSpPr/>
          <p:nvPr/>
        </p:nvSpPr>
        <p:spPr>
          <a:xfrm>
            <a:off x="3604900" y="5693851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28" name="Zaokrąglony prostokąt 2"/>
          <p:cNvSpPr/>
          <p:nvPr/>
        </p:nvSpPr>
        <p:spPr>
          <a:xfrm>
            <a:off x="3604900" y="4537849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Information</a:t>
            </a:r>
          </a:p>
        </p:txBody>
      </p:sp>
      <p:sp>
        <p:nvSpPr>
          <p:cNvPr id="31" name="Zaokrąglony prostokąt 4"/>
          <p:cNvSpPr/>
          <p:nvPr/>
        </p:nvSpPr>
        <p:spPr>
          <a:xfrm>
            <a:off x="3604900" y="3398769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32" name="Zaokrąglony prostokąt 5"/>
          <p:cNvSpPr/>
          <p:nvPr/>
        </p:nvSpPr>
        <p:spPr>
          <a:xfrm>
            <a:off x="3604900" y="224134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Understanding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3" name="Zaokrąglony prostokąt 6"/>
          <p:cNvSpPr/>
          <p:nvPr/>
        </p:nvSpPr>
        <p:spPr>
          <a:xfrm>
            <a:off x="3604900" y="1089214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Wisdom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 rot="16200000">
            <a:off x="4391028" y="1732662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 rot="16200000">
            <a:off x="4391028" y="2915699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 rot="16200000">
            <a:off x="4391028" y="4098736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 rot="16200000">
            <a:off x="4391028" y="524302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5760572" y="1166886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1" name="Chevron 40"/>
          <p:cNvSpPr/>
          <p:nvPr/>
        </p:nvSpPr>
        <p:spPr>
          <a:xfrm flipH="1">
            <a:off x="3054946" y="2319014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 flipH="1">
            <a:off x="3054946" y="4615521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7" name="Chevron 46"/>
          <p:cNvSpPr/>
          <p:nvPr/>
        </p:nvSpPr>
        <p:spPr>
          <a:xfrm>
            <a:off x="5760572" y="5771523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8" name="Chevron 47"/>
          <p:cNvSpPr/>
          <p:nvPr/>
        </p:nvSpPr>
        <p:spPr>
          <a:xfrm>
            <a:off x="5760572" y="3476441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krąglony prostokąt 1"/>
          <p:cNvSpPr/>
          <p:nvPr/>
        </p:nvSpPr>
        <p:spPr>
          <a:xfrm>
            <a:off x="3612649" y="5705475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3" name="Zaokrąglony prostokąt 2"/>
          <p:cNvSpPr/>
          <p:nvPr/>
        </p:nvSpPr>
        <p:spPr>
          <a:xfrm>
            <a:off x="3612649" y="4553347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Information</a:t>
            </a:r>
          </a:p>
        </p:txBody>
      </p:sp>
      <p:sp>
        <p:nvSpPr>
          <p:cNvPr id="5" name="Zaokrąglony prostokąt 4"/>
          <p:cNvSpPr/>
          <p:nvPr/>
        </p:nvSpPr>
        <p:spPr>
          <a:xfrm>
            <a:off x="2244497" y="3401219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Explicit</a:t>
            </a:r>
            <a:r>
              <a:rPr lang="pl-PL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pl-PL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6" name="Zaokrąglony prostokąt 5"/>
          <p:cNvSpPr/>
          <p:nvPr/>
        </p:nvSpPr>
        <p:spPr>
          <a:xfrm>
            <a:off x="3612649" y="2249091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Understanding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Zaokrąglony prostokąt 6"/>
          <p:cNvSpPr/>
          <p:nvPr/>
        </p:nvSpPr>
        <p:spPr>
          <a:xfrm>
            <a:off x="3612649" y="1096963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Wisdom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Zaokrąglony prostokąt 10"/>
          <p:cNvSpPr/>
          <p:nvPr/>
        </p:nvSpPr>
        <p:spPr>
          <a:xfrm>
            <a:off x="4908793" y="3401219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Tacit</a:t>
            </a:r>
            <a:r>
              <a:rPr lang="pl-PL">
                <a:solidFill>
                  <a:schemeClr val="tx1"/>
                </a:solidFill>
              </a:rPr>
              <a:t> Knowledge</a:t>
            </a:r>
          </a:p>
        </p:txBody>
      </p:sp>
      <p:sp>
        <p:nvSpPr>
          <p:cNvPr id="19" name="Zaokrąglony prostokąt 18"/>
          <p:cNvSpPr/>
          <p:nvPr/>
        </p:nvSpPr>
        <p:spPr>
          <a:xfrm>
            <a:off x="7180395" y="3185195"/>
            <a:ext cx="1862866" cy="936104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err="1">
                <a:solidFill>
                  <a:schemeClr val="tx1"/>
                </a:solidFill>
              </a:rPr>
              <a:t>Expressed</a:t>
            </a:r>
            <a:r>
              <a:rPr lang="pl-PL" sz="1600">
                <a:solidFill>
                  <a:schemeClr val="tx1"/>
                </a:solidFill>
              </a:rPr>
              <a:t> </a:t>
            </a:r>
            <a:r>
              <a:rPr lang="pl-PL" sz="1600" err="1">
                <a:solidFill>
                  <a:schemeClr val="tx1"/>
                </a:solidFill>
              </a:rPr>
              <a:t>through</a:t>
            </a:r>
            <a:r>
              <a:rPr lang="pl-PL" sz="1600">
                <a:solidFill>
                  <a:schemeClr val="tx1"/>
                </a:solidFill>
              </a:rPr>
              <a:t> </a:t>
            </a:r>
            <a:r>
              <a:rPr lang="pl-PL" sz="1600" err="1">
                <a:solidFill>
                  <a:schemeClr val="tx1"/>
                </a:solidFill>
              </a:rPr>
              <a:t>action-based</a:t>
            </a:r>
            <a:r>
              <a:rPr lang="pl-PL" sz="1600">
                <a:solidFill>
                  <a:schemeClr val="tx1"/>
                </a:solidFill>
              </a:rPr>
              <a:t> </a:t>
            </a:r>
            <a:r>
              <a:rPr lang="pl-PL" sz="1600" err="1">
                <a:solidFill>
                  <a:schemeClr val="tx1"/>
                </a:solidFill>
              </a:rPr>
              <a:t>skills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20" name="Zaokrąglony prostokąt 19"/>
          <p:cNvSpPr/>
          <p:nvPr/>
        </p:nvSpPr>
        <p:spPr>
          <a:xfrm>
            <a:off x="85242" y="3185195"/>
            <a:ext cx="1847976" cy="936104"/>
          </a:xfrm>
          <a:prstGeom prst="rect">
            <a:avLst/>
          </a:prstGeom>
          <a:solidFill>
            <a:srgbClr val="FFE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err="1">
                <a:solidFill>
                  <a:schemeClr val="tx1"/>
                </a:solidFill>
              </a:rPr>
              <a:t>Can</a:t>
            </a:r>
            <a:r>
              <a:rPr lang="pl-PL" sz="1600">
                <a:solidFill>
                  <a:schemeClr val="tx1"/>
                </a:solidFill>
              </a:rPr>
              <a:t> be </a:t>
            </a:r>
            <a:r>
              <a:rPr lang="pl-PL" sz="1600" err="1">
                <a:solidFill>
                  <a:schemeClr val="tx1"/>
                </a:solidFill>
              </a:rPr>
              <a:t>expressed</a:t>
            </a:r>
            <a:r>
              <a:rPr lang="pl-PL" sz="1600">
                <a:solidFill>
                  <a:schemeClr val="tx1"/>
                </a:solidFill>
              </a:rPr>
              <a:t> </a:t>
            </a:r>
            <a:r>
              <a:rPr lang="pl-PL" sz="1600" err="1">
                <a:solidFill>
                  <a:schemeClr val="tx1"/>
                </a:solidFill>
              </a:rPr>
              <a:t>formally</a:t>
            </a:r>
            <a:endParaRPr lang="pl-PL" sz="1600">
              <a:solidFill>
                <a:schemeClr val="tx1"/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 rot="16200000">
            <a:off x="4398777" y="1771407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24" name="Chevron 23"/>
          <p:cNvSpPr/>
          <p:nvPr/>
        </p:nvSpPr>
        <p:spPr>
          <a:xfrm rot="16200000">
            <a:off x="4398777" y="5230330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/>
        </p:nvSpPr>
        <p:spPr>
          <a:xfrm rot="18900000" flipV="1">
            <a:off x="3819832" y="287157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 rot="2700000" flipH="1" flipV="1">
            <a:off x="4902768" y="287157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 rot="2700000" flipH="1" flipV="1">
            <a:off x="3819832" y="4024462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1" name="Chevron 30"/>
          <p:cNvSpPr/>
          <p:nvPr/>
        </p:nvSpPr>
        <p:spPr>
          <a:xfrm rot="18900000" flipV="1">
            <a:off x="4902768" y="4024462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6898576" y="3478891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3" name="Chevron 32"/>
          <p:cNvSpPr/>
          <p:nvPr/>
        </p:nvSpPr>
        <p:spPr>
          <a:xfrm flipH="1">
            <a:off x="1810046" y="3478891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66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Łącznik 27"/>
          <p:cNvSpPr/>
          <p:nvPr/>
        </p:nvSpPr>
        <p:spPr>
          <a:xfrm>
            <a:off x="1043608" y="1167595"/>
            <a:ext cx="3323848" cy="2189397"/>
          </a:xfrm>
          <a:prstGeom prst="flowChartConnector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9" name="Łącznik 28"/>
          <p:cNvSpPr/>
          <p:nvPr/>
        </p:nvSpPr>
        <p:spPr>
          <a:xfrm>
            <a:off x="1403648" y="3543859"/>
            <a:ext cx="2664296" cy="821245"/>
          </a:xfrm>
          <a:prstGeom prst="flowChartConnector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0" name="Łącznik 29"/>
          <p:cNvSpPr/>
          <p:nvPr/>
        </p:nvSpPr>
        <p:spPr>
          <a:xfrm>
            <a:off x="5220072" y="2420888"/>
            <a:ext cx="2664296" cy="821245"/>
          </a:xfrm>
          <a:prstGeom prst="flowChartConnector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1" name="Łącznik 30"/>
          <p:cNvSpPr/>
          <p:nvPr/>
        </p:nvSpPr>
        <p:spPr>
          <a:xfrm>
            <a:off x="5220072" y="3543859"/>
            <a:ext cx="2664296" cy="821245"/>
          </a:xfrm>
          <a:prstGeom prst="flowChartConnector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Zaokrąglony prostokąt 1"/>
          <p:cNvSpPr/>
          <p:nvPr/>
        </p:nvSpPr>
        <p:spPr>
          <a:xfrm>
            <a:off x="3635896" y="5724413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3" name="Zaokrąglony prostokąt 2"/>
          <p:cNvSpPr/>
          <p:nvPr/>
        </p:nvSpPr>
        <p:spPr>
          <a:xfrm>
            <a:off x="3635896" y="4809785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Information</a:t>
            </a:r>
          </a:p>
        </p:txBody>
      </p:sp>
      <p:sp>
        <p:nvSpPr>
          <p:cNvPr id="5" name="Zaokrąglony prostokąt 4"/>
          <p:cNvSpPr/>
          <p:nvPr/>
        </p:nvSpPr>
        <p:spPr>
          <a:xfrm>
            <a:off x="5580112" y="371703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Tacit</a:t>
            </a:r>
            <a:r>
              <a:rPr lang="pl-PL">
                <a:solidFill>
                  <a:schemeClr val="tx1"/>
                </a:solidFill>
              </a:rPr>
              <a:t> </a:t>
            </a:r>
            <a:r>
              <a:rPr lang="pl-PL" smtClean="0">
                <a:solidFill>
                  <a:schemeClr val="tx1"/>
                </a:solidFill>
              </a:rPr>
              <a:t>Knowledge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6" name="Zaokrąglony prostokąt 5"/>
          <p:cNvSpPr/>
          <p:nvPr/>
        </p:nvSpPr>
        <p:spPr>
          <a:xfrm>
            <a:off x="1727684" y="2564904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Understanding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Zaokrąglony prostokąt 6"/>
          <p:cNvSpPr/>
          <p:nvPr/>
        </p:nvSpPr>
        <p:spPr>
          <a:xfrm>
            <a:off x="1727684" y="141277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Wisdom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Zaokrąglony prostokąt 10"/>
          <p:cNvSpPr/>
          <p:nvPr/>
        </p:nvSpPr>
        <p:spPr>
          <a:xfrm>
            <a:off x="1727684" y="371703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Explicit</a:t>
            </a:r>
            <a:r>
              <a:rPr lang="pl-PL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pl-PL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17" name="Zaokrąglony prostokąt 16"/>
          <p:cNvSpPr/>
          <p:nvPr/>
        </p:nvSpPr>
        <p:spPr>
          <a:xfrm>
            <a:off x="3635896" y="260648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Action</a:t>
            </a:r>
          </a:p>
        </p:txBody>
      </p:sp>
      <p:sp>
        <p:nvSpPr>
          <p:cNvPr id="19" name="Zaokrąglony prostokąt 18"/>
          <p:cNvSpPr/>
          <p:nvPr/>
        </p:nvSpPr>
        <p:spPr>
          <a:xfrm>
            <a:off x="5580112" y="2564904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Believes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3" name="PoleTekstowe 32"/>
          <p:cNvSpPr txBox="1"/>
          <p:nvPr/>
        </p:nvSpPr>
        <p:spPr>
          <a:xfrm>
            <a:off x="508240" y="4750854"/>
            <a:ext cx="1890261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pl-PL" b="1" err="1" smtClean="0"/>
              <a:t>Area</a:t>
            </a:r>
            <a:r>
              <a:rPr lang="pl-PL" b="1" smtClean="0"/>
              <a:t> of </a:t>
            </a:r>
            <a:r>
              <a:rPr lang="pl-PL" b="1" err="1" smtClean="0"/>
              <a:t>training</a:t>
            </a:r>
            <a:endParaRPr lang="pl-PL" b="1" smtClean="0"/>
          </a:p>
        </p:txBody>
      </p:sp>
      <p:sp>
        <p:nvSpPr>
          <p:cNvPr id="39" name="PoleTekstowe 38"/>
          <p:cNvSpPr txBox="1"/>
          <p:nvPr/>
        </p:nvSpPr>
        <p:spPr>
          <a:xfrm>
            <a:off x="114676" y="475322"/>
            <a:ext cx="213391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pl-PL" b="1" err="1" smtClean="0"/>
              <a:t>Area</a:t>
            </a:r>
            <a:r>
              <a:rPr lang="pl-PL" b="1" smtClean="0"/>
              <a:t> of </a:t>
            </a:r>
            <a:r>
              <a:rPr lang="pl-PL" b="1" err="1" smtClean="0"/>
              <a:t>education</a:t>
            </a:r>
            <a:endParaRPr lang="pl-PL" b="1" smtClean="0"/>
          </a:p>
        </p:txBody>
      </p:sp>
      <p:sp>
        <p:nvSpPr>
          <p:cNvPr id="43" name="PoleTekstowe 42"/>
          <p:cNvSpPr txBox="1"/>
          <p:nvPr/>
        </p:nvSpPr>
        <p:spPr>
          <a:xfrm>
            <a:off x="6565406" y="4904718"/>
            <a:ext cx="224933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pl-PL" b="1" err="1" smtClean="0"/>
              <a:t>Area</a:t>
            </a:r>
            <a:r>
              <a:rPr lang="pl-PL" b="1" smtClean="0"/>
              <a:t> of </a:t>
            </a:r>
            <a:r>
              <a:rPr lang="pl-PL" b="1" err="1" smtClean="0"/>
              <a:t>experience</a:t>
            </a:r>
            <a:endParaRPr lang="pl-PL" b="1" smtClean="0"/>
          </a:p>
        </p:txBody>
      </p:sp>
      <p:sp>
        <p:nvSpPr>
          <p:cNvPr id="50" name="PoleTekstowe 49"/>
          <p:cNvSpPr txBox="1"/>
          <p:nvPr/>
        </p:nvSpPr>
        <p:spPr>
          <a:xfrm>
            <a:off x="7164288" y="1547500"/>
            <a:ext cx="153118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pl-PL" b="1" err="1" smtClean="0"/>
              <a:t>Area</a:t>
            </a:r>
            <a:r>
              <a:rPr lang="pl-PL" b="1" smtClean="0"/>
              <a:t> of </a:t>
            </a:r>
            <a:r>
              <a:rPr lang="pl-PL" b="1" err="1" smtClean="0"/>
              <a:t>faith</a:t>
            </a:r>
            <a:endParaRPr lang="pl-PL" b="1" smtClean="0"/>
          </a:p>
        </p:txBody>
      </p:sp>
      <p:sp>
        <p:nvSpPr>
          <p:cNvPr id="38" name="Chevron 37"/>
          <p:cNvSpPr/>
          <p:nvPr/>
        </p:nvSpPr>
        <p:spPr>
          <a:xfrm rot="16200000">
            <a:off x="2513812" y="210124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1" name="Chevron 40"/>
          <p:cNvSpPr/>
          <p:nvPr/>
        </p:nvSpPr>
        <p:spPr>
          <a:xfrm rot="16200000">
            <a:off x="2519552" y="3253757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 rot="16200000">
            <a:off x="6366240" y="3253756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5" name="Chevron 44"/>
          <p:cNvSpPr/>
          <p:nvPr/>
        </p:nvSpPr>
        <p:spPr>
          <a:xfrm rot="2700000" flipH="1" flipV="1">
            <a:off x="3627167" y="4339553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6" name="Chevron 45"/>
          <p:cNvSpPr/>
          <p:nvPr/>
        </p:nvSpPr>
        <p:spPr>
          <a:xfrm rot="18900000" flipV="1">
            <a:off x="5139336" y="4339551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7" name="Chevron 46"/>
          <p:cNvSpPr/>
          <p:nvPr/>
        </p:nvSpPr>
        <p:spPr>
          <a:xfrm rot="18900000" flipV="1">
            <a:off x="3610732" y="879744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8" name="Chevron 47"/>
          <p:cNvSpPr/>
          <p:nvPr/>
        </p:nvSpPr>
        <p:spPr>
          <a:xfrm rot="2700000" flipH="1" flipV="1">
            <a:off x="4761424" y="107091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9" name="Chevron 48"/>
          <p:cNvSpPr/>
          <p:nvPr/>
        </p:nvSpPr>
        <p:spPr>
          <a:xfrm rot="2700000" flipH="1" flipV="1">
            <a:off x="7208835" y="4417332"/>
            <a:ext cx="371960" cy="348712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2" name="Chevron 51"/>
          <p:cNvSpPr/>
          <p:nvPr/>
        </p:nvSpPr>
        <p:spPr>
          <a:xfrm rot="18900000" flipH="1">
            <a:off x="7267682" y="2063362"/>
            <a:ext cx="371960" cy="348712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 rot="18900000" flipV="1">
            <a:off x="1400154" y="4262632"/>
            <a:ext cx="371960" cy="348712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4" name="Chevron 53"/>
          <p:cNvSpPr/>
          <p:nvPr/>
        </p:nvSpPr>
        <p:spPr>
          <a:xfrm rot="2700000">
            <a:off x="1400153" y="919808"/>
            <a:ext cx="371960" cy="348712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6" name="Chevron 55"/>
          <p:cNvSpPr/>
          <p:nvPr/>
        </p:nvSpPr>
        <p:spPr>
          <a:xfrm rot="2700000" flipH="1" flipV="1">
            <a:off x="5066224" y="137571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8" name="Chevron 57"/>
          <p:cNvSpPr/>
          <p:nvPr/>
        </p:nvSpPr>
        <p:spPr>
          <a:xfrm rot="2700000" flipH="1" flipV="1">
            <a:off x="5371024" y="168051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0" name="Chevron 59"/>
          <p:cNvSpPr/>
          <p:nvPr/>
        </p:nvSpPr>
        <p:spPr>
          <a:xfrm rot="2700000" flipH="1" flipV="1">
            <a:off x="5675824" y="198531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1" name="Chevron 60"/>
          <p:cNvSpPr/>
          <p:nvPr/>
        </p:nvSpPr>
        <p:spPr>
          <a:xfrm rot="16200000">
            <a:off x="4383466" y="5335299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00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krąglony prostokąt 1"/>
          <p:cNvSpPr/>
          <p:nvPr/>
        </p:nvSpPr>
        <p:spPr>
          <a:xfrm>
            <a:off x="1043610" y="569772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Data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Zaokrąglony prostokąt 2"/>
          <p:cNvSpPr/>
          <p:nvPr/>
        </p:nvSpPr>
        <p:spPr>
          <a:xfrm>
            <a:off x="3347866" y="3884295"/>
            <a:ext cx="2520280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Information (statistical </a:t>
            </a:r>
            <a:r>
              <a:rPr lang="pl-PL" err="1" smtClean="0">
                <a:solidFill>
                  <a:schemeClr val="tx1"/>
                </a:solidFill>
              </a:rPr>
              <a:t>confidence</a:t>
            </a:r>
            <a:r>
              <a:rPr lang="pl-PL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Zaokrąglony prostokąt 4"/>
          <p:cNvSpPr/>
          <p:nvPr/>
        </p:nvSpPr>
        <p:spPr>
          <a:xfrm>
            <a:off x="3635898" y="299695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Tacit</a:t>
            </a:r>
            <a:r>
              <a:rPr lang="pl-PL">
                <a:solidFill>
                  <a:schemeClr val="tx1"/>
                </a:solidFill>
              </a:rPr>
              <a:t> </a:t>
            </a:r>
            <a:r>
              <a:rPr lang="pl-PL" smtClean="0">
                <a:solidFill>
                  <a:schemeClr val="tx1"/>
                </a:solidFill>
              </a:rPr>
              <a:t>Knowledge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6" name="Zaokrąglony prostokąt 5"/>
          <p:cNvSpPr/>
          <p:nvPr/>
        </p:nvSpPr>
        <p:spPr>
          <a:xfrm>
            <a:off x="1043610" y="213285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Understanding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Zaokrąglony prostokąt 6"/>
          <p:cNvSpPr/>
          <p:nvPr/>
        </p:nvSpPr>
        <p:spPr>
          <a:xfrm>
            <a:off x="1043610" y="1268760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Wisdom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Zaokrąglony prostokąt 10"/>
          <p:cNvSpPr/>
          <p:nvPr/>
        </p:nvSpPr>
        <p:spPr>
          <a:xfrm>
            <a:off x="1043610" y="299695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Explicit</a:t>
            </a:r>
            <a:r>
              <a:rPr lang="pl-PL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pl-PL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17" name="Zaokrąglony prostokąt 16"/>
          <p:cNvSpPr/>
          <p:nvPr/>
        </p:nvSpPr>
        <p:spPr>
          <a:xfrm>
            <a:off x="2339754" y="26518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Action</a:t>
            </a:r>
          </a:p>
        </p:txBody>
      </p:sp>
      <p:sp>
        <p:nvSpPr>
          <p:cNvPr id="19" name="Zaokrąglony prostokąt 18"/>
          <p:cNvSpPr/>
          <p:nvPr/>
        </p:nvSpPr>
        <p:spPr>
          <a:xfrm>
            <a:off x="3635898" y="213285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Believes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4" name="Zaokrąglony prostokąt 33"/>
          <p:cNvSpPr/>
          <p:nvPr/>
        </p:nvSpPr>
        <p:spPr>
          <a:xfrm>
            <a:off x="3635898" y="569772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Data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8" name="Zaokrąglony prostokąt 37"/>
          <p:cNvSpPr/>
          <p:nvPr/>
        </p:nvSpPr>
        <p:spPr>
          <a:xfrm>
            <a:off x="1043610" y="4756140"/>
            <a:ext cx="1944216" cy="504056"/>
          </a:xfrm>
          <a:prstGeom prst="rect">
            <a:avLst/>
          </a:prstGeom>
          <a:solidFill>
            <a:srgbClr val="4F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rgbClr val="FFFFFF"/>
                </a:solidFill>
              </a:rPr>
              <a:t>Modeling</a:t>
            </a:r>
            <a:endParaRPr lang="pl-PL" smtClean="0">
              <a:solidFill>
                <a:srgbClr val="FFFFFF"/>
              </a:solidFill>
            </a:endParaRPr>
          </a:p>
        </p:txBody>
      </p:sp>
      <p:sp>
        <p:nvSpPr>
          <p:cNvPr id="41" name="Zaokrąglony prostokąt 40"/>
          <p:cNvSpPr/>
          <p:nvPr/>
        </p:nvSpPr>
        <p:spPr>
          <a:xfrm>
            <a:off x="3635898" y="4756140"/>
            <a:ext cx="1944216" cy="504056"/>
          </a:xfrm>
          <a:prstGeom prst="rect">
            <a:avLst/>
          </a:prstGeom>
          <a:solidFill>
            <a:srgbClr val="4F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rgbClr val="FFFFFF"/>
                </a:solidFill>
              </a:rPr>
              <a:t>Statistics</a:t>
            </a:r>
            <a:r>
              <a:rPr lang="pl-PL" smtClean="0">
                <a:solidFill>
                  <a:srgbClr val="FFFFFF"/>
                </a:solidFill>
              </a:rPr>
              <a:t> &amp; </a:t>
            </a:r>
            <a:r>
              <a:rPr lang="pl-PL" err="1" smtClean="0">
                <a:solidFill>
                  <a:srgbClr val="FFFFFF"/>
                </a:solidFill>
              </a:rPr>
              <a:t>Corelation</a:t>
            </a:r>
            <a:endParaRPr lang="pl-PL" smtClean="0">
              <a:solidFill>
                <a:srgbClr val="FFFFFF"/>
              </a:solidFill>
            </a:endParaRPr>
          </a:p>
        </p:txBody>
      </p:sp>
      <p:sp>
        <p:nvSpPr>
          <p:cNvPr id="42" name="Zaokrąglony prostokąt 41"/>
          <p:cNvSpPr/>
          <p:nvPr/>
        </p:nvSpPr>
        <p:spPr>
          <a:xfrm>
            <a:off x="1043610" y="3884295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Information (</a:t>
            </a:r>
            <a:r>
              <a:rPr lang="pl-PL" err="1" smtClean="0">
                <a:solidFill>
                  <a:schemeClr val="tx1"/>
                </a:solidFill>
              </a:rPr>
              <a:t>theory</a:t>
            </a:r>
            <a:r>
              <a:rPr lang="pl-PL" smtClean="0">
                <a:solidFill>
                  <a:schemeClr val="tx1"/>
                </a:solidFill>
              </a:rPr>
              <a:t> </a:t>
            </a:r>
            <a:r>
              <a:rPr lang="pl-PL" err="1" smtClean="0">
                <a:solidFill>
                  <a:schemeClr val="tx1"/>
                </a:solidFill>
              </a:rPr>
              <a:t>based</a:t>
            </a:r>
            <a:r>
              <a:rPr lang="pl-PL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8" name="Zaokrąglony prostokąt 27"/>
          <p:cNvSpPr/>
          <p:nvPr/>
        </p:nvSpPr>
        <p:spPr>
          <a:xfrm>
            <a:off x="6372200" y="2996952"/>
            <a:ext cx="1944216" cy="504056"/>
          </a:xfrm>
          <a:prstGeom prst="rect">
            <a:avLst/>
          </a:prstGeom>
          <a:solidFill>
            <a:srgbClr val="4F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rgbClr val="FFFFFF"/>
                </a:solidFill>
              </a:rPr>
              <a:t>Experiments</a:t>
            </a:r>
            <a:endParaRPr lang="pl-PL" smtClean="0">
              <a:solidFill>
                <a:srgbClr val="FFFFFF"/>
              </a:solidFill>
            </a:endParaRPr>
          </a:p>
        </p:txBody>
      </p:sp>
      <p:sp>
        <p:nvSpPr>
          <p:cNvPr id="32" name="Zaokrąglony prostokąt 31"/>
          <p:cNvSpPr/>
          <p:nvPr/>
        </p:nvSpPr>
        <p:spPr>
          <a:xfrm>
            <a:off x="6372200" y="213285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Explicit</a:t>
            </a:r>
            <a:r>
              <a:rPr lang="pl-PL" smtClean="0">
                <a:solidFill>
                  <a:schemeClr val="tx1"/>
                </a:solidFill>
              </a:rPr>
              <a:t> &amp; </a:t>
            </a:r>
            <a:r>
              <a:rPr lang="pl-PL" err="1" smtClean="0">
                <a:solidFill>
                  <a:schemeClr val="tx1"/>
                </a:solidFill>
              </a:rPr>
              <a:t>Tacit</a:t>
            </a:r>
            <a:r>
              <a:rPr lang="pl-PL" smtClean="0">
                <a:solidFill>
                  <a:schemeClr val="tx1"/>
                </a:solidFill>
              </a:rPr>
              <a:t> </a:t>
            </a:r>
            <a:r>
              <a:rPr lang="pl-PL" err="1" smtClean="0">
                <a:solidFill>
                  <a:schemeClr val="tx1"/>
                </a:solidFill>
              </a:rPr>
              <a:t>observations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 rot="16200000">
            <a:off x="1783812" y="1744785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9" name="Chevron 38"/>
          <p:cNvSpPr/>
          <p:nvPr/>
        </p:nvSpPr>
        <p:spPr>
          <a:xfrm rot="16200000">
            <a:off x="1783812" y="264078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0" name="Chevron 39"/>
          <p:cNvSpPr/>
          <p:nvPr/>
        </p:nvSpPr>
        <p:spPr>
          <a:xfrm rot="2700000" flipH="1" flipV="1">
            <a:off x="3631517" y="1010225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3" name="Chevron 42"/>
          <p:cNvSpPr/>
          <p:nvPr/>
        </p:nvSpPr>
        <p:spPr>
          <a:xfrm rot="18900000" flipV="1">
            <a:off x="2345195" y="82617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9" name="Chevron 48"/>
          <p:cNvSpPr/>
          <p:nvPr/>
        </p:nvSpPr>
        <p:spPr>
          <a:xfrm rot="2700000">
            <a:off x="427005" y="4408776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0" name="Chevron 49"/>
          <p:cNvSpPr/>
          <p:nvPr/>
        </p:nvSpPr>
        <p:spPr>
          <a:xfrm rot="16200000">
            <a:off x="1783812" y="3512450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1" name="Chevron 50"/>
          <p:cNvSpPr/>
          <p:nvPr/>
        </p:nvSpPr>
        <p:spPr>
          <a:xfrm rot="16200000">
            <a:off x="1783813" y="4385205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 rot="16200000">
            <a:off x="1783813" y="5306143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5" name="Chevron 54"/>
          <p:cNvSpPr/>
          <p:nvPr/>
        </p:nvSpPr>
        <p:spPr>
          <a:xfrm rot="16200000">
            <a:off x="4422026" y="2640787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6" name="Chevron 55"/>
          <p:cNvSpPr/>
          <p:nvPr/>
        </p:nvSpPr>
        <p:spPr>
          <a:xfrm rot="16200000">
            <a:off x="4422026" y="3512450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8" name="Chevron 57"/>
          <p:cNvSpPr/>
          <p:nvPr/>
        </p:nvSpPr>
        <p:spPr>
          <a:xfrm rot="16200000">
            <a:off x="4422026" y="4385205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9" name="Chevron 58"/>
          <p:cNvSpPr/>
          <p:nvPr/>
        </p:nvSpPr>
        <p:spPr>
          <a:xfrm rot="16200000">
            <a:off x="4422026" y="5306144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1" name="Chevron 60"/>
          <p:cNvSpPr/>
          <p:nvPr/>
        </p:nvSpPr>
        <p:spPr>
          <a:xfrm rot="2700000">
            <a:off x="731805" y="4713576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3" name="Chevron 62"/>
          <p:cNvSpPr/>
          <p:nvPr/>
        </p:nvSpPr>
        <p:spPr>
          <a:xfrm rot="18900000" flipH="1">
            <a:off x="520439" y="2355007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7" name="Chevron 66"/>
          <p:cNvSpPr/>
          <p:nvPr/>
        </p:nvSpPr>
        <p:spPr>
          <a:xfrm rot="18900000" flipH="1">
            <a:off x="207439" y="2670545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8" name="Chevron 67"/>
          <p:cNvSpPr/>
          <p:nvPr/>
        </p:nvSpPr>
        <p:spPr>
          <a:xfrm rot="5400000" flipV="1">
            <a:off x="176068" y="3097950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9" name="Chevron 68"/>
          <p:cNvSpPr/>
          <p:nvPr/>
        </p:nvSpPr>
        <p:spPr>
          <a:xfrm rot="5400000" flipV="1">
            <a:off x="173488" y="3312342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1" name="Chevron 70"/>
          <p:cNvSpPr/>
          <p:nvPr/>
        </p:nvSpPr>
        <p:spPr>
          <a:xfrm rot="5400000" flipV="1">
            <a:off x="173488" y="3787745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2" name="Chevron 71"/>
          <p:cNvSpPr/>
          <p:nvPr/>
        </p:nvSpPr>
        <p:spPr>
          <a:xfrm rot="5400000" flipV="1">
            <a:off x="170908" y="4002137"/>
            <a:ext cx="288000" cy="180000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3" name="Chevron 72"/>
          <p:cNvSpPr/>
          <p:nvPr/>
        </p:nvSpPr>
        <p:spPr>
          <a:xfrm rot="18900000" flipV="1">
            <a:off x="2968223" y="5444848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4" name="Chevron 73"/>
          <p:cNvSpPr/>
          <p:nvPr/>
        </p:nvSpPr>
        <p:spPr>
          <a:xfrm rot="18900000" flipV="1">
            <a:off x="3120624" y="528422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5" name="Chevron 74"/>
          <p:cNvSpPr/>
          <p:nvPr/>
        </p:nvSpPr>
        <p:spPr>
          <a:xfrm rot="18900000" flipV="1">
            <a:off x="2926128" y="3629536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6" name="Chevron 75"/>
          <p:cNvSpPr/>
          <p:nvPr/>
        </p:nvSpPr>
        <p:spPr>
          <a:xfrm rot="18900000" flipV="1">
            <a:off x="3078529" y="3468908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8" name="Chevron 77"/>
          <p:cNvSpPr/>
          <p:nvPr/>
        </p:nvSpPr>
        <p:spPr>
          <a:xfrm rot="2700000" flipH="1" flipV="1">
            <a:off x="3936317" y="1315025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3" name="Chevron 82"/>
          <p:cNvSpPr/>
          <p:nvPr/>
        </p:nvSpPr>
        <p:spPr>
          <a:xfrm rot="2700000" flipH="1" flipV="1">
            <a:off x="5360032" y="642667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5" name="Chevron 84"/>
          <p:cNvSpPr/>
          <p:nvPr/>
        </p:nvSpPr>
        <p:spPr>
          <a:xfrm rot="2700000" flipH="1" flipV="1">
            <a:off x="5664832" y="947467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6" name="Chevron 85"/>
          <p:cNvSpPr/>
          <p:nvPr/>
        </p:nvSpPr>
        <p:spPr>
          <a:xfrm rot="2700000" flipH="1" flipV="1">
            <a:off x="5973663" y="126352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8" name="Chevron 87"/>
          <p:cNvSpPr/>
          <p:nvPr/>
        </p:nvSpPr>
        <p:spPr>
          <a:xfrm rot="2700000" flipH="1" flipV="1">
            <a:off x="6278463" y="156832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0" name="Chevron 89"/>
          <p:cNvSpPr/>
          <p:nvPr/>
        </p:nvSpPr>
        <p:spPr>
          <a:xfrm rot="16200000">
            <a:off x="7158328" y="2649733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1" name="Chevron 90"/>
          <p:cNvSpPr/>
          <p:nvPr/>
        </p:nvSpPr>
        <p:spPr>
          <a:xfrm rot="18900000" flipV="1">
            <a:off x="5988733" y="3834124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2" name="Chevron 91"/>
          <p:cNvSpPr/>
          <p:nvPr/>
        </p:nvSpPr>
        <p:spPr>
          <a:xfrm rot="18900000" flipV="1">
            <a:off x="6141134" y="3673496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3" name="Chevron 92"/>
          <p:cNvSpPr/>
          <p:nvPr/>
        </p:nvSpPr>
        <p:spPr>
          <a:xfrm rot="10800000">
            <a:off x="4530751" y="389276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4" name="Chevron 93"/>
          <p:cNvSpPr/>
          <p:nvPr/>
        </p:nvSpPr>
        <p:spPr>
          <a:xfrm rot="10800000">
            <a:off x="4751699" y="389277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5" name="Chevron 94"/>
          <p:cNvSpPr/>
          <p:nvPr/>
        </p:nvSpPr>
        <p:spPr>
          <a:xfrm rot="2700000" flipH="1" flipV="1">
            <a:off x="4241117" y="1619825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1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krąglony prostokąt 1"/>
          <p:cNvSpPr/>
          <p:nvPr/>
        </p:nvSpPr>
        <p:spPr>
          <a:xfrm>
            <a:off x="1043610" y="5697726"/>
            <a:ext cx="4536504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Data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Zaokrąglony prostokąt 2"/>
          <p:cNvSpPr/>
          <p:nvPr/>
        </p:nvSpPr>
        <p:spPr>
          <a:xfrm>
            <a:off x="3347866" y="3884295"/>
            <a:ext cx="2520280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Information (statistical </a:t>
            </a:r>
            <a:r>
              <a:rPr lang="pl-PL" err="1" smtClean="0">
                <a:solidFill>
                  <a:schemeClr val="tx1"/>
                </a:solidFill>
              </a:rPr>
              <a:t>confidence</a:t>
            </a:r>
            <a:r>
              <a:rPr lang="pl-PL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Zaokrąglony prostokąt 4"/>
          <p:cNvSpPr/>
          <p:nvPr/>
        </p:nvSpPr>
        <p:spPr>
          <a:xfrm>
            <a:off x="3635898" y="299695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Tacit</a:t>
            </a:r>
            <a:r>
              <a:rPr lang="pl-PL">
                <a:solidFill>
                  <a:schemeClr val="tx1"/>
                </a:solidFill>
              </a:rPr>
              <a:t> </a:t>
            </a:r>
            <a:r>
              <a:rPr lang="pl-PL" smtClean="0">
                <a:solidFill>
                  <a:schemeClr val="tx1"/>
                </a:solidFill>
              </a:rPr>
              <a:t>Knowledge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6" name="Zaokrąglony prostokąt 5"/>
          <p:cNvSpPr/>
          <p:nvPr/>
        </p:nvSpPr>
        <p:spPr>
          <a:xfrm>
            <a:off x="1043610" y="213285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Understanding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Zaokrąglony prostokąt 6"/>
          <p:cNvSpPr/>
          <p:nvPr/>
        </p:nvSpPr>
        <p:spPr>
          <a:xfrm>
            <a:off x="1043610" y="1268760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Wisdom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Zaokrąglony prostokąt 10"/>
          <p:cNvSpPr/>
          <p:nvPr/>
        </p:nvSpPr>
        <p:spPr>
          <a:xfrm>
            <a:off x="1043610" y="299695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>
                <a:solidFill>
                  <a:schemeClr val="tx1"/>
                </a:solidFill>
              </a:rPr>
              <a:t>Explicit</a:t>
            </a:r>
            <a:r>
              <a:rPr lang="pl-PL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pl-PL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17" name="Zaokrąglony prostokąt 16"/>
          <p:cNvSpPr/>
          <p:nvPr/>
        </p:nvSpPr>
        <p:spPr>
          <a:xfrm>
            <a:off x="2339754" y="265182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solidFill>
                  <a:schemeClr val="tx1"/>
                </a:solidFill>
              </a:rPr>
              <a:t>Action</a:t>
            </a:r>
          </a:p>
        </p:txBody>
      </p:sp>
      <p:sp>
        <p:nvSpPr>
          <p:cNvPr id="19" name="Zaokrąglony prostokąt 18"/>
          <p:cNvSpPr/>
          <p:nvPr/>
        </p:nvSpPr>
        <p:spPr>
          <a:xfrm>
            <a:off x="3635898" y="213285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Believes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8" name="Zaokrąglony prostokąt 37"/>
          <p:cNvSpPr/>
          <p:nvPr/>
        </p:nvSpPr>
        <p:spPr>
          <a:xfrm>
            <a:off x="1043610" y="4756140"/>
            <a:ext cx="1944216" cy="504056"/>
          </a:xfrm>
          <a:prstGeom prst="rect">
            <a:avLst/>
          </a:prstGeom>
          <a:solidFill>
            <a:srgbClr val="4F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rgbClr val="FFFFFF"/>
                </a:solidFill>
              </a:rPr>
              <a:t>Modeling</a:t>
            </a:r>
            <a:endParaRPr lang="pl-PL" smtClean="0">
              <a:solidFill>
                <a:srgbClr val="FFFFFF"/>
              </a:solidFill>
            </a:endParaRPr>
          </a:p>
        </p:txBody>
      </p:sp>
      <p:sp>
        <p:nvSpPr>
          <p:cNvPr id="41" name="Zaokrąglony prostokąt 40"/>
          <p:cNvSpPr/>
          <p:nvPr/>
        </p:nvSpPr>
        <p:spPr>
          <a:xfrm>
            <a:off x="3635898" y="4756140"/>
            <a:ext cx="1944216" cy="504056"/>
          </a:xfrm>
          <a:prstGeom prst="rect">
            <a:avLst/>
          </a:prstGeom>
          <a:solidFill>
            <a:srgbClr val="4F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rgbClr val="FFFFFF"/>
                </a:solidFill>
              </a:rPr>
              <a:t>Statistics</a:t>
            </a:r>
            <a:r>
              <a:rPr lang="pl-PL" smtClean="0">
                <a:solidFill>
                  <a:srgbClr val="FFFFFF"/>
                </a:solidFill>
              </a:rPr>
              <a:t> &amp; </a:t>
            </a:r>
            <a:r>
              <a:rPr lang="pl-PL" err="1" smtClean="0">
                <a:solidFill>
                  <a:srgbClr val="FFFFFF"/>
                </a:solidFill>
              </a:rPr>
              <a:t>Corelation</a:t>
            </a:r>
            <a:endParaRPr lang="pl-PL" smtClean="0">
              <a:solidFill>
                <a:srgbClr val="FFFFFF"/>
              </a:solidFill>
            </a:endParaRPr>
          </a:p>
        </p:txBody>
      </p:sp>
      <p:sp>
        <p:nvSpPr>
          <p:cNvPr id="42" name="Zaokrąglony prostokąt 41"/>
          <p:cNvSpPr/>
          <p:nvPr/>
        </p:nvSpPr>
        <p:spPr>
          <a:xfrm>
            <a:off x="1043610" y="3884295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mtClean="0">
                <a:solidFill>
                  <a:schemeClr val="tx1"/>
                </a:solidFill>
              </a:rPr>
              <a:t>Information (</a:t>
            </a:r>
            <a:r>
              <a:rPr lang="pl-PL" err="1" smtClean="0">
                <a:solidFill>
                  <a:schemeClr val="tx1"/>
                </a:solidFill>
              </a:rPr>
              <a:t>theory</a:t>
            </a:r>
            <a:r>
              <a:rPr lang="pl-PL" smtClean="0">
                <a:solidFill>
                  <a:schemeClr val="tx1"/>
                </a:solidFill>
              </a:rPr>
              <a:t> </a:t>
            </a:r>
            <a:r>
              <a:rPr lang="pl-PL" err="1" smtClean="0">
                <a:solidFill>
                  <a:schemeClr val="tx1"/>
                </a:solidFill>
              </a:rPr>
              <a:t>based</a:t>
            </a:r>
            <a:r>
              <a:rPr lang="pl-PL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8" name="Zaokrąglony prostokąt 27"/>
          <p:cNvSpPr/>
          <p:nvPr/>
        </p:nvSpPr>
        <p:spPr>
          <a:xfrm>
            <a:off x="6372200" y="2996952"/>
            <a:ext cx="1944216" cy="504056"/>
          </a:xfrm>
          <a:prstGeom prst="rect">
            <a:avLst/>
          </a:prstGeom>
          <a:solidFill>
            <a:srgbClr val="4F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rgbClr val="FFFFFF"/>
                </a:solidFill>
              </a:rPr>
              <a:t>Experiments</a:t>
            </a:r>
            <a:endParaRPr lang="pl-PL" smtClean="0">
              <a:solidFill>
                <a:srgbClr val="FFFFFF"/>
              </a:solidFill>
            </a:endParaRPr>
          </a:p>
        </p:txBody>
      </p:sp>
      <p:sp>
        <p:nvSpPr>
          <p:cNvPr id="32" name="Zaokrąglony prostokąt 31"/>
          <p:cNvSpPr/>
          <p:nvPr/>
        </p:nvSpPr>
        <p:spPr>
          <a:xfrm>
            <a:off x="6372200" y="2132856"/>
            <a:ext cx="1944216" cy="504056"/>
          </a:xfrm>
          <a:prstGeom prst="rect">
            <a:avLst/>
          </a:prstGeom>
          <a:noFill/>
          <a:ln w="12700">
            <a:solidFill>
              <a:srgbClr val="F04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err="1" smtClean="0">
                <a:solidFill>
                  <a:schemeClr val="tx1"/>
                </a:solidFill>
              </a:rPr>
              <a:t>Explicit</a:t>
            </a:r>
            <a:r>
              <a:rPr lang="pl-PL" smtClean="0">
                <a:solidFill>
                  <a:schemeClr val="tx1"/>
                </a:solidFill>
              </a:rPr>
              <a:t> &amp; </a:t>
            </a:r>
            <a:r>
              <a:rPr lang="pl-PL" err="1" smtClean="0">
                <a:solidFill>
                  <a:schemeClr val="tx1"/>
                </a:solidFill>
              </a:rPr>
              <a:t>Tacit</a:t>
            </a:r>
            <a:r>
              <a:rPr lang="pl-PL" smtClean="0">
                <a:solidFill>
                  <a:schemeClr val="tx1"/>
                </a:solidFill>
              </a:rPr>
              <a:t> </a:t>
            </a:r>
            <a:r>
              <a:rPr lang="pl-PL" err="1" smtClean="0">
                <a:solidFill>
                  <a:schemeClr val="tx1"/>
                </a:solidFill>
              </a:rPr>
              <a:t>observations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 rot="16200000">
            <a:off x="1783812" y="1744785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39" name="Chevron 38"/>
          <p:cNvSpPr/>
          <p:nvPr/>
        </p:nvSpPr>
        <p:spPr>
          <a:xfrm rot="16200000">
            <a:off x="1783812" y="264078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0" name="Chevron 39"/>
          <p:cNvSpPr/>
          <p:nvPr/>
        </p:nvSpPr>
        <p:spPr>
          <a:xfrm rot="2700000" flipH="1" flipV="1">
            <a:off x="3631517" y="1010225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43" name="Chevron 42"/>
          <p:cNvSpPr/>
          <p:nvPr/>
        </p:nvSpPr>
        <p:spPr>
          <a:xfrm rot="18900000" flipV="1">
            <a:off x="2345195" y="826178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0" name="Chevron 49"/>
          <p:cNvSpPr/>
          <p:nvPr/>
        </p:nvSpPr>
        <p:spPr>
          <a:xfrm rot="16200000">
            <a:off x="1783812" y="3512450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1" name="Chevron 50"/>
          <p:cNvSpPr/>
          <p:nvPr/>
        </p:nvSpPr>
        <p:spPr>
          <a:xfrm rot="16200000">
            <a:off x="1783813" y="4385205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5" name="Chevron 54"/>
          <p:cNvSpPr/>
          <p:nvPr/>
        </p:nvSpPr>
        <p:spPr>
          <a:xfrm rot="16200000">
            <a:off x="4422026" y="2640787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6" name="Chevron 55"/>
          <p:cNvSpPr/>
          <p:nvPr/>
        </p:nvSpPr>
        <p:spPr>
          <a:xfrm rot="16200000">
            <a:off x="4422026" y="3512450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8" name="Chevron 57"/>
          <p:cNvSpPr/>
          <p:nvPr/>
        </p:nvSpPr>
        <p:spPr>
          <a:xfrm rot="16200000">
            <a:off x="4422026" y="4385205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4" name="Chevron 73"/>
          <p:cNvSpPr/>
          <p:nvPr/>
        </p:nvSpPr>
        <p:spPr>
          <a:xfrm rot="18900000" flipV="1">
            <a:off x="4290567" y="5263851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5" name="Chevron 74"/>
          <p:cNvSpPr/>
          <p:nvPr/>
        </p:nvSpPr>
        <p:spPr>
          <a:xfrm rot="18900000" flipV="1">
            <a:off x="2926128" y="3629536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6" name="Chevron 75"/>
          <p:cNvSpPr/>
          <p:nvPr/>
        </p:nvSpPr>
        <p:spPr>
          <a:xfrm rot="18900000" flipV="1">
            <a:off x="3078529" y="3468908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78" name="Chevron 77"/>
          <p:cNvSpPr/>
          <p:nvPr/>
        </p:nvSpPr>
        <p:spPr>
          <a:xfrm rot="2700000" flipH="1" flipV="1">
            <a:off x="3936317" y="1315025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3" name="Chevron 82"/>
          <p:cNvSpPr/>
          <p:nvPr/>
        </p:nvSpPr>
        <p:spPr>
          <a:xfrm rot="2700000" flipH="1" flipV="1">
            <a:off x="5360032" y="642667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5" name="Chevron 84"/>
          <p:cNvSpPr/>
          <p:nvPr/>
        </p:nvSpPr>
        <p:spPr>
          <a:xfrm rot="2700000" flipH="1" flipV="1">
            <a:off x="5664832" y="947467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6" name="Chevron 85"/>
          <p:cNvSpPr/>
          <p:nvPr/>
        </p:nvSpPr>
        <p:spPr>
          <a:xfrm rot="2700000" flipH="1" flipV="1">
            <a:off x="5973663" y="126352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8" name="Chevron 87"/>
          <p:cNvSpPr/>
          <p:nvPr/>
        </p:nvSpPr>
        <p:spPr>
          <a:xfrm rot="2700000" flipH="1" flipV="1">
            <a:off x="6278463" y="1568320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0" name="Chevron 89"/>
          <p:cNvSpPr/>
          <p:nvPr/>
        </p:nvSpPr>
        <p:spPr>
          <a:xfrm rot="16200000">
            <a:off x="7158328" y="2649733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1" name="Chevron 90"/>
          <p:cNvSpPr/>
          <p:nvPr/>
        </p:nvSpPr>
        <p:spPr>
          <a:xfrm rot="18900000" flipV="1">
            <a:off x="5988733" y="3834124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2" name="Chevron 91"/>
          <p:cNvSpPr/>
          <p:nvPr/>
        </p:nvSpPr>
        <p:spPr>
          <a:xfrm rot="18900000" flipV="1">
            <a:off x="6141134" y="3673496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3" name="Chevron 92"/>
          <p:cNvSpPr/>
          <p:nvPr/>
        </p:nvSpPr>
        <p:spPr>
          <a:xfrm rot="10800000">
            <a:off x="4530751" y="389276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4" name="Chevron 93"/>
          <p:cNvSpPr/>
          <p:nvPr/>
        </p:nvSpPr>
        <p:spPr>
          <a:xfrm rot="10800000">
            <a:off x="4751699" y="389277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95" name="Chevron 94"/>
          <p:cNvSpPr/>
          <p:nvPr/>
        </p:nvSpPr>
        <p:spPr>
          <a:xfrm rot="2700000" flipH="1" flipV="1">
            <a:off x="4241117" y="1619825"/>
            <a:ext cx="288000" cy="180000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2" name="Chevron 51"/>
          <p:cNvSpPr/>
          <p:nvPr/>
        </p:nvSpPr>
        <p:spPr>
          <a:xfrm rot="2700000" flipH="1" flipV="1">
            <a:off x="1903930" y="5263850"/>
            <a:ext cx="371960" cy="348712"/>
          </a:xfrm>
          <a:prstGeom prst="chevron">
            <a:avLst/>
          </a:prstGeom>
          <a:solidFill>
            <a:srgbClr val="8080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4" name="Chevron 53"/>
          <p:cNvSpPr/>
          <p:nvPr/>
        </p:nvSpPr>
        <p:spPr>
          <a:xfrm>
            <a:off x="5984228" y="2199875"/>
            <a:ext cx="371960" cy="348712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57" name="Chevron 56"/>
          <p:cNvSpPr/>
          <p:nvPr/>
        </p:nvSpPr>
        <p:spPr>
          <a:xfrm flipH="1">
            <a:off x="5612268" y="2201895"/>
            <a:ext cx="371960" cy="348712"/>
          </a:xfrm>
          <a:prstGeom prst="chevron">
            <a:avLst/>
          </a:prstGeom>
          <a:solidFill>
            <a:srgbClr val="F04C3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0" name="Prostokąt 9"/>
          <p:cNvSpPr/>
          <p:nvPr/>
        </p:nvSpPr>
        <p:spPr>
          <a:xfrm>
            <a:off x="5768079" y="5699275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</a:t>
            </a:r>
            <a:endParaRPr lang="pl-PL"/>
          </a:p>
        </p:txBody>
      </p:sp>
      <p:sp>
        <p:nvSpPr>
          <p:cNvPr id="62" name="Prostokąt 13"/>
          <p:cNvSpPr/>
          <p:nvPr/>
        </p:nvSpPr>
        <p:spPr>
          <a:xfrm>
            <a:off x="554118" y="4806187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</a:t>
            </a:r>
            <a:endParaRPr lang="pl-PL"/>
          </a:p>
        </p:txBody>
      </p:sp>
      <p:sp>
        <p:nvSpPr>
          <p:cNvPr id="64" name="Prostokąt 36"/>
          <p:cNvSpPr/>
          <p:nvPr/>
        </p:nvSpPr>
        <p:spPr>
          <a:xfrm>
            <a:off x="5768079" y="4725144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</a:t>
            </a:r>
            <a:endParaRPr lang="pl-PL"/>
          </a:p>
        </p:txBody>
      </p:sp>
      <p:sp>
        <p:nvSpPr>
          <p:cNvPr id="65" name="Prostokąt 38"/>
          <p:cNvSpPr/>
          <p:nvPr/>
        </p:nvSpPr>
        <p:spPr>
          <a:xfrm>
            <a:off x="5768079" y="3497793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</a:t>
            </a:r>
            <a:endParaRPr lang="pl-PL"/>
          </a:p>
        </p:txBody>
      </p:sp>
      <p:sp>
        <p:nvSpPr>
          <p:cNvPr id="66" name="Prostokąt 42"/>
          <p:cNvSpPr/>
          <p:nvPr/>
        </p:nvSpPr>
        <p:spPr>
          <a:xfrm>
            <a:off x="8388424" y="2997676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</a:t>
            </a:r>
            <a:endParaRPr lang="pl-PL"/>
          </a:p>
        </p:txBody>
      </p:sp>
      <p:sp>
        <p:nvSpPr>
          <p:cNvPr id="70" name="Prostokąt 43"/>
          <p:cNvSpPr/>
          <p:nvPr/>
        </p:nvSpPr>
        <p:spPr>
          <a:xfrm>
            <a:off x="8388424" y="2132856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</a:t>
            </a:r>
            <a:endParaRPr lang="pl-PL"/>
          </a:p>
        </p:txBody>
      </p:sp>
      <p:sp>
        <p:nvSpPr>
          <p:cNvPr id="77" name="Prostokąt 44"/>
          <p:cNvSpPr/>
          <p:nvPr/>
        </p:nvSpPr>
        <p:spPr>
          <a:xfrm>
            <a:off x="539552" y="3972525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</a:t>
            </a:r>
            <a:endParaRPr lang="pl-PL"/>
          </a:p>
        </p:txBody>
      </p:sp>
      <p:sp>
        <p:nvSpPr>
          <p:cNvPr id="79" name="Prostokąt 45"/>
          <p:cNvSpPr/>
          <p:nvPr/>
        </p:nvSpPr>
        <p:spPr>
          <a:xfrm>
            <a:off x="539552" y="3100680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</a:t>
            </a:r>
            <a:endParaRPr lang="pl-PL"/>
          </a:p>
        </p:txBody>
      </p:sp>
      <p:sp>
        <p:nvSpPr>
          <p:cNvPr id="80" name="Prostokąt 46"/>
          <p:cNvSpPr/>
          <p:nvPr/>
        </p:nvSpPr>
        <p:spPr>
          <a:xfrm>
            <a:off x="539552" y="2267580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>
                <a:latin typeface="Wingdings"/>
                <a:ea typeface="Wingdings"/>
                <a:cs typeface="Wingdings"/>
              </a:rPr>
              <a:t>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66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A system is a whole consisting of two or more parts </a:t>
            </a:r>
            <a:r>
              <a:rPr lang="pl-PL" sz="2400" smtClean="0"/>
              <a:t/>
            </a:r>
            <a:br>
              <a:rPr lang="pl-PL" sz="2400" smtClean="0"/>
            </a:br>
            <a:r>
              <a:rPr lang="en-US" sz="2400" smtClean="0"/>
              <a:t>that satisfies the following five conditions:</a:t>
            </a:r>
            <a:r>
              <a:rPr lang="pl-PL" sz="2400" smtClean="0"/>
              <a:t> </a:t>
            </a:r>
            <a:endParaRPr lang="pl-PL" sz="2400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095433" y="1261959"/>
            <a:ext cx="7148976" cy="494510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/>
              <a:t>The whole has one or more defining properties or </a:t>
            </a:r>
            <a:r>
              <a:rPr lang="en-US" sz="1800" b="1" smtClean="0"/>
              <a:t>functions</a:t>
            </a:r>
            <a:r>
              <a:rPr lang="en-US" sz="1800" smtClean="0"/>
              <a:t> </a:t>
            </a:r>
            <a:endParaRPr lang="pl-PL" sz="1800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/>
              <a:t>Each part in the set can affect the behavior or properties of the </a:t>
            </a:r>
            <a:r>
              <a:rPr lang="en-US" sz="1800" b="1" smtClean="0"/>
              <a:t>whole</a:t>
            </a:r>
            <a:r>
              <a:rPr lang="pl-PL" sz="1800" smtClean="0"/>
              <a:t> 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/>
              <a:t>There is a subset of parts that is sufficient in one or more environments for carrying out the defining function of the whole; each of these parts is necessary but insufficient for carrying out this defining </a:t>
            </a:r>
            <a:r>
              <a:rPr lang="en-US" sz="1800" b="1" smtClean="0"/>
              <a:t>function</a:t>
            </a:r>
            <a:endParaRPr lang="pl-PL" sz="1800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/>
              <a:t>The way that each essential part of a system affects its behavior or properties depends on (the behavior or properties of) at least one other essential part of the </a:t>
            </a:r>
            <a:r>
              <a:rPr lang="en-US" sz="1800" b="1" smtClean="0"/>
              <a:t>system</a:t>
            </a:r>
            <a:endParaRPr lang="pl-PL" sz="1800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/>
              <a:t>The effect of any subset of essential parts on the system as a whole depends on the behavior of at least one other such </a:t>
            </a:r>
            <a:r>
              <a:rPr lang="en-US" sz="1800" b="1" smtClean="0"/>
              <a:t>subset</a:t>
            </a:r>
            <a:endParaRPr lang="pl-PL" sz="1800"/>
          </a:p>
          <a:p>
            <a:pPr marL="0" indent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pl-PL" sz="1200" smtClean="0"/>
              <a:t>Russell </a:t>
            </a:r>
            <a:r>
              <a:rPr lang="pl-PL" sz="1200" err="1" smtClean="0"/>
              <a:t>Ackoff</a:t>
            </a:r>
            <a:endParaRPr lang="pl-PL" sz="120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588367" y="1280960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0" name="Chevron 9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hevron 10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8367" y="1785504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3" name="Chevron 1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8367" y="2517462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6" name="Chevron 15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8367" y="3835175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9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88367" y="4863180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22" name="Chevron 21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hevron 22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8205663" y="934234"/>
            <a:ext cx="0" cy="586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286" y="0"/>
            <a:ext cx="898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51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Performance of the system</a:t>
            </a:r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/>
          <a:srcRect t="2323" r="608"/>
          <a:stretch/>
        </p:blipFill>
        <p:spPr>
          <a:xfrm>
            <a:off x="457200" y="1526582"/>
            <a:ext cx="2499316" cy="3150887"/>
          </a:xfrm>
          <a:prstGeom prst="rect">
            <a:avLst/>
          </a:prstGeom>
          <a:ln>
            <a:noFill/>
          </a:ln>
        </p:spPr>
      </p:pic>
      <p:sp>
        <p:nvSpPr>
          <p:cNvPr id="4" name="PoleTekstowe 3"/>
          <p:cNvSpPr txBox="1"/>
          <p:nvPr/>
        </p:nvSpPr>
        <p:spPr>
          <a:xfrm>
            <a:off x="1835696" y="4705399"/>
            <a:ext cx="1120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err="1" smtClean="0"/>
              <a:t>Rusell</a:t>
            </a:r>
            <a:r>
              <a:rPr lang="pl-PL" sz="1400" smtClean="0"/>
              <a:t> </a:t>
            </a:r>
            <a:r>
              <a:rPr lang="pl-PL" sz="1400" err="1" smtClean="0"/>
              <a:t>Ackoff</a:t>
            </a:r>
            <a:endParaRPr lang="pl-PL" sz="1400"/>
          </a:p>
        </p:txBody>
      </p:sp>
      <p:sp>
        <p:nvSpPr>
          <p:cNvPr id="6" name="PoleTekstowe 5"/>
          <p:cNvSpPr txBox="1">
            <a:spLocks noChangeAspect="1"/>
          </p:cNvSpPr>
          <p:nvPr/>
        </p:nvSpPr>
        <p:spPr>
          <a:xfrm>
            <a:off x="3917492" y="2164191"/>
            <a:ext cx="43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err="1" smtClean="0"/>
              <a:t>Because</a:t>
            </a:r>
            <a:r>
              <a:rPr lang="pl-PL" smtClean="0"/>
              <a:t> </a:t>
            </a:r>
            <a:r>
              <a:rPr lang="pl-PL" err="1" smtClean="0"/>
              <a:t>properties</a:t>
            </a:r>
            <a:r>
              <a:rPr lang="pl-PL" smtClean="0"/>
              <a:t> of the system </a:t>
            </a:r>
            <a:r>
              <a:rPr lang="pl-PL" err="1" smtClean="0"/>
              <a:t>derive</a:t>
            </a:r>
            <a:r>
              <a:rPr lang="pl-PL" smtClean="0"/>
              <a:t> from the </a:t>
            </a:r>
            <a:r>
              <a:rPr lang="pl-PL" err="1" smtClean="0"/>
              <a:t>interactions</a:t>
            </a:r>
            <a:r>
              <a:rPr lang="pl-PL" smtClean="0"/>
              <a:t> of </a:t>
            </a:r>
            <a:r>
              <a:rPr lang="pl-PL" err="1" smtClean="0"/>
              <a:t>their</a:t>
            </a:r>
            <a:r>
              <a:rPr lang="pl-PL" smtClean="0"/>
              <a:t> </a:t>
            </a:r>
            <a:r>
              <a:rPr lang="pl-PL" err="1" smtClean="0"/>
              <a:t>parts</a:t>
            </a:r>
            <a:r>
              <a:rPr lang="pl-PL" smtClean="0"/>
              <a:t>, not </a:t>
            </a:r>
            <a:r>
              <a:rPr lang="pl-PL" err="1" smtClean="0"/>
              <a:t>their</a:t>
            </a:r>
            <a:r>
              <a:rPr lang="pl-PL" smtClean="0"/>
              <a:t> </a:t>
            </a:r>
            <a:r>
              <a:rPr lang="pl-PL" err="1" smtClean="0"/>
              <a:t>actions</a:t>
            </a:r>
            <a:r>
              <a:rPr lang="pl-PL" smtClean="0"/>
              <a:t> </a:t>
            </a:r>
            <a:r>
              <a:rPr lang="pl-PL" err="1" smtClean="0"/>
              <a:t>taken</a:t>
            </a:r>
            <a:r>
              <a:rPr lang="pl-PL" smtClean="0"/>
              <a:t> </a:t>
            </a:r>
            <a:r>
              <a:rPr lang="pl-PL" err="1" smtClean="0"/>
              <a:t>separetly</a:t>
            </a:r>
            <a:r>
              <a:rPr lang="pl-PL" smtClean="0"/>
              <a:t>, </a:t>
            </a:r>
          </a:p>
          <a:p>
            <a:r>
              <a:rPr lang="en-US" b="1"/>
              <a:t>when the performances of the parts of a system, considered separately, are improved, the performance of the whole may not be (and usually is not) improved.</a:t>
            </a:r>
            <a:r>
              <a:rPr lang="pl-PL"/>
              <a:t> 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642101" y="2056500"/>
            <a:ext cx="0" cy="2490744"/>
          </a:xfrm>
          <a:prstGeom prst="line">
            <a:avLst/>
          </a:prstGeom>
          <a:ln w="76200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12995" y="2056500"/>
            <a:ext cx="0" cy="2490744"/>
          </a:xfrm>
          <a:prstGeom prst="line">
            <a:avLst/>
          </a:prstGeom>
          <a:ln w="76200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Law of </a:t>
            </a:r>
            <a:r>
              <a:rPr lang="pl-PL" err="1" smtClean="0"/>
              <a:t>Requisite</a:t>
            </a:r>
            <a:r>
              <a:rPr lang="pl-PL" smtClean="0"/>
              <a:t> </a:t>
            </a:r>
            <a:r>
              <a:rPr lang="pl-PL" err="1" smtClean="0"/>
              <a:t>Variety</a:t>
            </a:r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32844"/>
            <a:ext cx="2235200" cy="2235200"/>
          </a:xfrm>
          <a:prstGeom prst="rect">
            <a:avLst/>
          </a:prstGeom>
        </p:spPr>
      </p:pic>
      <p:sp>
        <p:nvSpPr>
          <p:cNvPr id="4" name="PoleTekstowe 3"/>
          <p:cNvSpPr txBox="1"/>
          <p:nvPr/>
        </p:nvSpPr>
        <p:spPr>
          <a:xfrm>
            <a:off x="1095989" y="4201657"/>
            <a:ext cx="1596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smtClean="0"/>
              <a:t>William Ross </a:t>
            </a:r>
            <a:r>
              <a:rPr lang="pl-PL" sz="1400" err="1" smtClean="0"/>
              <a:t>Ashby</a:t>
            </a:r>
            <a:endParaRPr lang="pl-PL" sz="1400"/>
          </a:p>
        </p:txBody>
      </p:sp>
      <p:sp>
        <p:nvSpPr>
          <p:cNvPr id="6" name="PoleTekstowe 5"/>
          <p:cNvSpPr txBox="1">
            <a:spLocks noChangeAspect="1"/>
          </p:cNvSpPr>
          <p:nvPr/>
        </p:nvSpPr>
        <p:spPr>
          <a:xfrm>
            <a:off x="3615275" y="2452470"/>
            <a:ext cx="4320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"</a:t>
            </a:r>
            <a:r>
              <a:rPr lang="pl-PL" err="1"/>
              <a:t>variety</a:t>
            </a:r>
            <a:r>
              <a:rPr lang="pl-PL"/>
              <a:t> </a:t>
            </a:r>
            <a:r>
              <a:rPr lang="pl-PL" err="1"/>
              <a:t>absorbs</a:t>
            </a:r>
            <a:r>
              <a:rPr lang="pl-PL"/>
              <a:t> </a:t>
            </a:r>
            <a:r>
              <a:rPr lang="pl-PL" err="1"/>
              <a:t>variety</a:t>
            </a:r>
            <a:r>
              <a:rPr lang="pl-PL"/>
              <a:t>, </a:t>
            </a:r>
            <a:r>
              <a:rPr lang="pl-PL" err="1"/>
              <a:t>defines</a:t>
            </a:r>
            <a:r>
              <a:rPr lang="pl-PL"/>
              <a:t> the minimum </a:t>
            </a:r>
            <a:r>
              <a:rPr lang="pl-PL" err="1"/>
              <a:t>number</a:t>
            </a:r>
            <a:r>
              <a:rPr lang="pl-PL"/>
              <a:t> of </a:t>
            </a:r>
            <a:r>
              <a:rPr lang="pl-PL" err="1"/>
              <a:t>states</a:t>
            </a:r>
            <a:r>
              <a:rPr lang="pl-PL"/>
              <a:t> </a:t>
            </a:r>
            <a:r>
              <a:rPr lang="pl-PL" err="1"/>
              <a:t>necessary</a:t>
            </a:r>
            <a:r>
              <a:rPr lang="pl-PL"/>
              <a:t> for a </a:t>
            </a:r>
            <a:r>
              <a:rPr lang="pl-PL" err="1"/>
              <a:t>controller</a:t>
            </a:r>
            <a:r>
              <a:rPr lang="pl-PL"/>
              <a:t> to </a:t>
            </a:r>
            <a:r>
              <a:rPr lang="pl-PL" err="1"/>
              <a:t>control</a:t>
            </a:r>
            <a:r>
              <a:rPr lang="pl-PL"/>
              <a:t> a system of a </a:t>
            </a:r>
            <a:r>
              <a:rPr lang="pl-PL" err="1"/>
              <a:t>given</a:t>
            </a:r>
            <a:r>
              <a:rPr lang="pl-PL"/>
              <a:t> </a:t>
            </a:r>
            <a:r>
              <a:rPr lang="pl-PL" err="1"/>
              <a:t>number</a:t>
            </a:r>
            <a:r>
              <a:rPr lang="pl-PL"/>
              <a:t> of </a:t>
            </a:r>
            <a:r>
              <a:rPr lang="pl-PL" err="1"/>
              <a:t>states</a:t>
            </a:r>
            <a:r>
              <a:rPr lang="pl-PL"/>
              <a:t>." </a:t>
            </a:r>
            <a:r>
              <a:rPr lang="pl-PL" smtClean="0"/>
              <a:t> </a:t>
            </a:r>
          </a:p>
          <a:p>
            <a:endParaRPr lang="pl-PL"/>
          </a:p>
          <a:p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4860647" y="969034"/>
            <a:ext cx="0" cy="2490744"/>
          </a:xfrm>
          <a:prstGeom prst="line">
            <a:avLst/>
          </a:prstGeom>
          <a:ln w="76200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6617699" y="2704843"/>
            <a:ext cx="0" cy="2490744"/>
          </a:xfrm>
          <a:prstGeom prst="line">
            <a:avLst/>
          </a:prstGeom>
          <a:ln w="76200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18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Systems Analysis and </a:t>
            </a:r>
            <a:r>
              <a:rPr lang="pl-PL" err="1" smtClean="0"/>
              <a:t>Synthesis</a:t>
            </a:r>
            <a:endParaRPr lang="pl-PL"/>
          </a:p>
        </p:txBody>
      </p:sp>
      <p:sp>
        <p:nvSpPr>
          <p:cNvPr id="80" name="Rounded Rectangle 6"/>
          <p:cNvSpPr/>
          <p:nvPr/>
        </p:nvSpPr>
        <p:spPr>
          <a:xfrm>
            <a:off x="4811418" y="1199967"/>
            <a:ext cx="3989596" cy="487279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1400" b="1" kern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 </a:t>
            </a:r>
            <a:r>
              <a:rPr lang="pl-PL" sz="1400" b="1" kern="120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Synthesis</a:t>
            </a:r>
            <a:endParaRPr lang="pl-PL" sz="14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2" name="Group 101"/>
          <p:cNvGrpSpPr/>
          <p:nvPr/>
        </p:nvGrpSpPr>
        <p:grpSpPr>
          <a:xfrm rot="5400000">
            <a:off x="5406688" y="2221491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03" name="Chevron 10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Chevron 10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Rounded Rectangle 6"/>
          <p:cNvSpPr/>
          <p:nvPr/>
        </p:nvSpPr>
        <p:spPr>
          <a:xfrm>
            <a:off x="179512" y="1199967"/>
            <a:ext cx="3989596" cy="487279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1400" b="1" kern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pl-PL" sz="14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ounded Rectangle 10"/>
          <p:cNvSpPr/>
          <p:nvPr/>
        </p:nvSpPr>
        <p:spPr>
          <a:xfrm>
            <a:off x="179512" y="2640127"/>
            <a:ext cx="3989596" cy="774000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First take </a:t>
            </a: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apart</a:t>
            </a:r>
            <a:r>
              <a:rPr lang="pl-PL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pl-PL" sz="14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4" name="Rounded Rectangle 12"/>
          <p:cNvSpPr/>
          <p:nvPr/>
        </p:nvSpPr>
        <p:spPr>
          <a:xfrm>
            <a:off x="179512" y="3953047"/>
            <a:ext cx="3989596" cy="774000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nderstand </a:t>
            </a: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the behavior of each part of a system taken separately</a:t>
            </a:r>
            <a:r>
              <a:rPr lang="pl-PL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pl-PL" sz="14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Rounded Rectangle 6"/>
          <p:cNvSpPr/>
          <p:nvPr/>
        </p:nvSpPr>
        <p:spPr>
          <a:xfrm>
            <a:off x="2526620" y="1864816"/>
            <a:ext cx="3989596" cy="271255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smtClean="0">
                <a:solidFill>
                  <a:schemeClr val="tx1"/>
                </a:solidFill>
                <a:latin typeface="Arial"/>
                <a:cs typeface="Arial"/>
              </a:rPr>
              <a:t>something 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that we want to </a:t>
            </a:r>
            <a:r>
              <a:rPr lang="en-US" sz="1400" smtClean="0">
                <a:solidFill>
                  <a:schemeClr val="tx1"/>
                </a:solidFill>
                <a:latin typeface="Arial"/>
                <a:cs typeface="Arial"/>
              </a:rPr>
              <a:t>understand …</a:t>
            </a:r>
            <a:r>
              <a:rPr lang="pl-PL" sz="140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pl-PL" sz="1400" b="1" kern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1" name="Rounded Rectangle 10"/>
          <p:cNvSpPr/>
          <p:nvPr/>
        </p:nvSpPr>
        <p:spPr>
          <a:xfrm>
            <a:off x="4830876" y="2640126"/>
            <a:ext cx="3989596" cy="774000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First identify </a:t>
            </a: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as a part of one or more </a:t>
            </a: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larger systems</a:t>
            </a:r>
            <a:r>
              <a:rPr lang="pl-PL" sz="1400" b="1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pl-PL" sz="140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pl-PL" sz="14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73" name="Group 101"/>
          <p:cNvGrpSpPr/>
          <p:nvPr/>
        </p:nvGrpSpPr>
        <p:grpSpPr>
          <a:xfrm rot="5400000">
            <a:off x="3118429" y="2221491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75" name="Chevron 10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Chevron 10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oup 101"/>
          <p:cNvGrpSpPr/>
          <p:nvPr/>
        </p:nvGrpSpPr>
        <p:grpSpPr>
          <a:xfrm rot="5400000">
            <a:off x="2038309" y="3546823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81" name="Chevron 10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Chevron 10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Group 101"/>
          <p:cNvGrpSpPr/>
          <p:nvPr/>
        </p:nvGrpSpPr>
        <p:grpSpPr>
          <a:xfrm rot="5400000">
            <a:off x="6689673" y="3546823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86" name="Chevron 10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Chevron 10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8" name="Rounded Rectangle 12"/>
          <p:cNvSpPr/>
          <p:nvPr/>
        </p:nvSpPr>
        <p:spPr>
          <a:xfrm>
            <a:off x="4830876" y="3953047"/>
            <a:ext cx="3989596" cy="774000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nderstand </a:t>
            </a: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function of the larger system(s) of the which system is the part</a:t>
            </a:r>
            <a:endParaRPr lang="pl-PL" sz="14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9" name="Rounded Rectangle 12"/>
          <p:cNvSpPr/>
          <p:nvPr/>
        </p:nvSpPr>
        <p:spPr>
          <a:xfrm>
            <a:off x="179512" y="5249192"/>
            <a:ext cx="3989596" cy="775311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nderstanding </a:t>
            </a: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of the parts of the system to be understood is then aggregated in an effort to explain the behavior or properties of the whole</a:t>
            </a:r>
            <a:r>
              <a:rPr lang="pl-PL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pl-PL" sz="14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90" name="Group 101"/>
          <p:cNvGrpSpPr/>
          <p:nvPr/>
        </p:nvGrpSpPr>
        <p:grpSpPr>
          <a:xfrm rot="5400000">
            <a:off x="2038309" y="4842967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91" name="Chevron 10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Chevron 10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Group 101"/>
          <p:cNvGrpSpPr/>
          <p:nvPr/>
        </p:nvGrpSpPr>
        <p:grpSpPr>
          <a:xfrm rot="5400000">
            <a:off x="6689673" y="4844279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19" name="Chevron 10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Chevron 10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1" name="Rounded Rectangle 12"/>
          <p:cNvSpPr/>
          <p:nvPr/>
        </p:nvSpPr>
        <p:spPr>
          <a:xfrm>
            <a:off x="4830876" y="5250503"/>
            <a:ext cx="3989596" cy="774000"/>
          </a:xfrm>
          <a:prstGeom prst="rect">
            <a:avLst/>
          </a:prstGeom>
          <a:solidFill>
            <a:srgbClr val="FFE600"/>
          </a:solidFill>
          <a:ln w="6350">
            <a:noFill/>
            <a:prstDash val="soli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lang="en-US" sz="1400" b="1" smtClean="0">
                <a:solidFill>
                  <a:srgbClr val="000000"/>
                </a:solidFill>
                <a:latin typeface="Arial"/>
                <a:cs typeface="Arial"/>
              </a:rPr>
              <a:t>nderstanding </a:t>
            </a:r>
            <a:r>
              <a:rPr lang="en-US" sz="1400" b="1">
                <a:solidFill>
                  <a:srgbClr val="000000"/>
                </a:solidFill>
                <a:latin typeface="Arial"/>
                <a:cs typeface="Arial"/>
              </a:rPr>
              <a:t>of the larger containing system is then disaggregated to identify the role or function of the system to be understood</a:t>
            </a:r>
            <a:r>
              <a:rPr lang="pl-PL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pl-PL" sz="14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35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64"/>
          <p:cNvGrpSpPr/>
          <p:nvPr/>
        </p:nvGrpSpPr>
        <p:grpSpPr>
          <a:xfrm>
            <a:off x="565584" y="882301"/>
            <a:ext cx="8253284" cy="4986401"/>
            <a:chOff x="708519" y="1166259"/>
            <a:chExt cx="9651757" cy="5497738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708519" y="1168089"/>
              <a:ext cx="2948263" cy="276703"/>
            </a:xfrm>
            <a:prstGeom prst="homePlate">
              <a:avLst>
                <a:gd name="adj" fmla="val 14814"/>
              </a:avLst>
            </a:prstGeom>
            <a:solidFill>
              <a:srgbClr val="FFE600"/>
            </a:solidFill>
            <a:ln w="6350">
              <a:noFill/>
              <a:miter lim="800000"/>
              <a:headEnd/>
              <a:tailEnd/>
            </a:ln>
          </p:spPr>
          <p:txBody>
            <a:bodyPr wrap="none" lIns="52153" tIns="52153" rIns="52153" bIns="52153" anchor="ctr"/>
            <a:lstStyle/>
            <a:p>
              <a:pPr algn="ctr">
                <a:defRPr/>
              </a:pPr>
              <a:r>
                <a:rPr lang="en-GB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  <a:t>Upstream Operations</a:t>
              </a:r>
            </a:p>
          </p:txBody>
        </p:sp>
        <p:sp>
          <p:nvSpPr>
            <p:cNvPr id="4" name="AutoShape 3"/>
            <p:cNvSpPr>
              <a:spLocks noChangeArrowheads="1"/>
            </p:cNvSpPr>
            <p:nvPr/>
          </p:nvSpPr>
          <p:spPr bwMode="auto">
            <a:xfrm>
              <a:off x="7057181" y="1167063"/>
              <a:ext cx="2948263" cy="279339"/>
            </a:xfrm>
            <a:prstGeom prst="homePlate">
              <a:avLst>
                <a:gd name="adj" fmla="val 14814"/>
              </a:avLst>
            </a:prstGeom>
            <a:solidFill>
              <a:srgbClr val="FFE600"/>
            </a:solidFill>
            <a:ln w="6350">
              <a:noFill/>
              <a:miter lim="800000"/>
              <a:headEnd/>
              <a:tailEnd/>
            </a:ln>
          </p:spPr>
          <p:txBody>
            <a:bodyPr wrap="none" lIns="52153" tIns="52153" rIns="52153" bIns="52153" anchor="ctr"/>
            <a:lstStyle/>
            <a:p>
              <a:pPr algn="ctr">
                <a:defRPr/>
              </a:pPr>
              <a:r>
                <a:rPr lang="en-GB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  <a:t>Downstream Operations</a:t>
              </a:r>
            </a:p>
          </p:txBody>
        </p:sp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3882851" y="1166259"/>
              <a:ext cx="2948263" cy="279339"/>
            </a:xfrm>
            <a:prstGeom prst="homePlate">
              <a:avLst>
                <a:gd name="adj" fmla="val 14814"/>
              </a:avLst>
            </a:prstGeom>
            <a:solidFill>
              <a:srgbClr val="FFE600"/>
            </a:solidFill>
            <a:ln w="6350">
              <a:noFill/>
              <a:miter lim="800000"/>
              <a:headEnd/>
              <a:tailEnd/>
            </a:ln>
          </p:spPr>
          <p:txBody>
            <a:bodyPr wrap="none" lIns="52153" tIns="52153" rIns="52153" bIns="52153" anchor="ctr"/>
            <a:lstStyle/>
            <a:p>
              <a:pPr algn="ctr">
                <a:defRPr/>
              </a:pPr>
              <a:r>
                <a:rPr lang="en-GB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  <a:t>Midstream Operations</a:t>
              </a:r>
            </a:p>
          </p:txBody>
        </p:sp>
        <p:grpSp>
          <p:nvGrpSpPr>
            <p:cNvPr id="6" name="Group 862"/>
            <p:cNvGrpSpPr/>
            <p:nvPr/>
          </p:nvGrpSpPr>
          <p:grpSpPr>
            <a:xfrm>
              <a:off x="710125" y="1587415"/>
              <a:ext cx="9650151" cy="5076582"/>
              <a:chOff x="710125" y="1498515"/>
              <a:chExt cx="9650151" cy="5076582"/>
            </a:xfrm>
          </p:grpSpPr>
          <p:sp>
            <p:nvSpPr>
              <p:cNvPr id="8" name="Left-Right Arrow 645"/>
              <p:cNvSpPr/>
              <p:nvPr/>
            </p:nvSpPr>
            <p:spPr>
              <a:xfrm>
                <a:off x="1972398" y="2097851"/>
                <a:ext cx="6908706" cy="2664786"/>
              </a:xfrm>
              <a:prstGeom prst="leftRightArrow">
                <a:avLst/>
              </a:prstGeom>
              <a:solidFill>
                <a:schemeClr val="accent1">
                  <a:alpha val="30000"/>
                </a:schemeClr>
              </a:solidFill>
              <a:ln w="28575">
                <a:solidFill>
                  <a:schemeClr val="accent1"/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Group 646"/>
              <p:cNvGrpSpPr/>
              <p:nvPr/>
            </p:nvGrpSpPr>
            <p:grpSpPr>
              <a:xfrm>
                <a:off x="710125" y="2726989"/>
                <a:ext cx="851594" cy="1215646"/>
                <a:chOff x="105374" y="2053486"/>
                <a:chExt cx="788988" cy="1126276"/>
              </a:xfrm>
            </p:grpSpPr>
            <p:sp>
              <p:nvSpPr>
                <p:cNvPr id="221" name="Rectangle 860"/>
                <p:cNvSpPr/>
                <p:nvPr/>
              </p:nvSpPr>
              <p:spPr bwMode="auto">
                <a:xfrm>
                  <a:off x="105374" y="2053486"/>
                  <a:ext cx="788988" cy="1126276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noFill/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Exploration &amp; Production</a:t>
                  </a: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Offshore Fields</a:t>
                  </a:r>
                </a:p>
              </p:txBody>
            </p:sp>
            <p:pic>
              <p:nvPicPr>
                <p:cNvPr id="222" name="Picture 286" descr="j0298001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b="20833"/>
                <a:stretch>
                  <a:fillRect/>
                </a:stretch>
              </p:blipFill>
              <p:spPr bwMode="auto">
                <a:xfrm>
                  <a:off x="159394" y="2406280"/>
                  <a:ext cx="576262" cy="4206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" name="Group 647"/>
              <p:cNvGrpSpPr/>
              <p:nvPr/>
            </p:nvGrpSpPr>
            <p:grpSpPr>
              <a:xfrm>
                <a:off x="2791723" y="1498515"/>
                <a:ext cx="759066" cy="574013"/>
                <a:chOff x="2627313" y="1447800"/>
                <a:chExt cx="703262" cy="531813"/>
              </a:xfrm>
            </p:grpSpPr>
            <p:sp>
              <p:nvSpPr>
                <p:cNvPr id="216" name="Rectangle 855"/>
                <p:cNvSpPr/>
                <p:nvPr/>
              </p:nvSpPr>
              <p:spPr bwMode="auto">
                <a:xfrm>
                  <a:off x="2627313" y="1447800"/>
                  <a:ext cx="703262" cy="531813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Collection Terminal</a:t>
                  </a:r>
                </a:p>
              </p:txBody>
            </p:sp>
            <p:grpSp>
              <p:nvGrpSpPr>
                <p:cNvPr id="217" name="Group 21"/>
                <p:cNvGrpSpPr>
                  <a:grpSpLocks noChangeAspect="1"/>
                </p:cNvGrpSpPr>
                <p:nvPr/>
              </p:nvGrpSpPr>
              <p:grpSpPr bwMode="auto">
                <a:xfrm>
                  <a:off x="2805906" y="1495353"/>
                  <a:ext cx="346075" cy="214313"/>
                  <a:chOff x="0" y="0"/>
                  <a:chExt cx="236" cy="147"/>
                </a:xfrm>
              </p:grpSpPr>
              <p:pic>
                <p:nvPicPr>
                  <p:cNvPr id="218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" y="0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19" name="Picture 2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6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20" name="Picture 24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4" y="39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grpSp>
            <p:nvGrpSpPr>
              <p:cNvPr id="11" name="Group 648"/>
              <p:cNvGrpSpPr/>
              <p:nvPr/>
            </p:nvGrpSpPr>
            <p:grpSpPr>
              <a:xfrm>
                <a:off x="9177982" y="1498515"/>
                <a:ext cx="760780" cy="760780"/>
                <a:chOff x="5322888" y="1444625"/>
                <a:chExt cx="704850" cy="704850"/>
              </a:xfrm>
            </p:grpSpPr>
            <p:sp>
              <p:nvSpPr>
                <p:cNvPr id="211" name="Rectangle 850"/>
                <p:cNvSpPr/>
                <p:nvPr/>
              </p:nvSpPr>
              <p:spPr bwMode="auto">
                <a:xfrm>
                  <a:off x="5322888" y="1444625"/>
                  <a:ext cx="704850" cy="704850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Primary Distribution Terminal</a:t>
                  </a:r>
                </a:p>
              </p:txBody>
            </p:sp>
            <p:grpSp>
              <p:nvGrpSpPr>
                <p:cNvPr id="212" name="Group 21"/>
                <p:cNvGrpSpPr>
                  <a:grpSpLocks noChangeAspect="1"/>
                </p:cNvGrpSpPr>
                <p:nvPr/>
              </p:nvGrpSpPr>
              <p:grpSpPr bwMode="auto">
                <a:xfrm>
                  <a:off x="5448300" y="1484313"/>
                  <a:ext cx="461963" cy="287337"/>
                  <a:chOff x="0" y="0"/>
                  <a:chExt cx="236" cy="147"/>
                </a:xfrm>
              </p:grpSpPr>
              <p:pic>
                <p:nvPicPr>
                  <p:cNvPr id="213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" y="0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14" name="Picture 2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6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15" name="Picture 24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4" y="39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grpSp>
            <p:nvGrpSpPr>
              <p:cNvPr id="12" name="Group 649"/>
              <p:cNvGrpSpPr/>
              <p:nvPr/>
            </p:nvGrpSpPr>
            <p:grpSpPr>
              <a:xfrm>
                <a:off x="9179695" y="3082694"/>
                <a:ext cx="759067" cy="760780"/>
                <a:chOff x="6702425" y="1436688"/>
                <a:chExt cx="703263" cy="704850"/>
              </a:xfrm>
            </p:grpSpPr>
            <p:sp>
              <p:nvSpPr>
                <p:cNvPr id="206" name="Rectangle 845"/>
                <p:cNvSpPr/>
                <p:nvPr/>
              </p:nvSpPr>
              <p:spPr bwMode="auto">
                <a:xfrm>
                  <a:off x="6702425" y="1436688"/>
                  <a:ext cx="703263" cy="704850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Secondary Distribution</a:t>
                  </a:r>
                </a:p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Terminal</a:t>
                  </a:r>
                </a:p>
              </p:txBody>
            </p:sp>
            <p:grpSp>
              <p:nvGrpSpPr>
                <p:cNvPr id="207" name="Group 21"/>
                <p:cNvGrpSpPr>
                  <a:grpSpLocks noChangeAspect="1"/>
                </p:cNvGrpSpPr>
                <p:nvPr/>
              </p:nvGrpSpPr>
              <p:grpSpPr bwMode="auto">
                <a:xfrm>
                  <a:off x="6718300" y="1498600"/>
                  <a:ext cx="360363" cy="223838"/>
                  <a:chOff x="0" y="0"/>
                  <a:chExt cx="236" cy="147"/>
                </a:xfrm>
              </p:grpSpPr>
              <p:pic>
                <p:nvPicPr>
                  <p:cNvPr id="208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" y="0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9" name="Picture 2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6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10" name="Picture 24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4" y="39"/>
                    <a:ext cx="136" cy="1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grpSp>
            <p:nvGrpSpPr>
              <p:cNvPr id="13" name="Group 650"/>
              <p:cNvGrpSpPr/>
              <p:nvPr/>
            </p:nvGrpSpPr>
            <p:grpSpPr>
              <a:xfrm>
                <a:off x="9177982" y="4813036"/>
                <a:ext cx="760780" cy="808906"/>
                <a:chOff x="8018463" y="1444625"/>
                <a:chExt cx="704850" cy="749438"/>
              </a:xfrm>
            </p:grpSpPr>
            <p:sp>
              <p:nvSpPr>
                <p:cNvPr id="204" name="Rectangle 843"/>
                <p:cNvSpPr/>
                <p:nvPr/>
              </p:nvSpPr>
              <p:spPr bwMode="auto">
                <a:xfrm>
                  <a:off x="8018463" y="1444625"/>
                  <a:ext cx="704850" cy="749438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Consumer Retail</a:t>
                  </a:r>
                </a:p>
              </p:txBody>
            </p:sp>
            <p:pic>
              <p:nvPicPr>
                <p:cNvPr id="205" name="Picture 2" descr="C:\Documents and Settings\roberto.mattos\Desktop\images\14H01174_RF.jp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11510" b="15973"/>
                <a:stretch>
                  <a:fillRect/>
                </a:stretch>
              </p:blipFill>
              <p:spPr bwMode="auto">
                <a:xfrm>
                  <a:off x="8027988" y="1465263"/>
                  <a:ext cx="677862" cy="3794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" name="Group 651"/>
              <p:cNvGrpSpPr/>
              <p:nvPr/>
            </p:nvGrpSpPr>
            <p:grpSpPr>
              <a:xfrm>
                <a:off x="5046361" y="4813035"/>
                <a:ext cx="760780" cy="874726"/>
                <a:chOff x="5201578" y="2494755"/>
                <a:chExt cx="704850" cy="810419"/>
              </a:xfrm>
            </p:grpSpPr>
            <p:sp>
              <p:nvSpPr>
                <p:cNvPr id="202" name="Rectangle 841"/>
                <p:cNvSpPr/>
                <p:nvPr/>
              </p:nvSpPr>
              <p:spPr bwMode="auto">
                <a:xfrm>
                  <a:off x="5201578" y="2494755"/>
                  <a:ext cx="704850" cy="810419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Bulk Export to Foreign Markets</a:t>
                  </a:r>
                </a:p>
              </p:txBody>
            </p:sp>
            <p:pic>
              <p:nvPicPr>
                <p:cNvPr id="203" name="Picture 6" descr="http://interkava.com/fotos/exportacao/img_cod108.jp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214278" y="2502694"/>
                  <a:ext cx="676275" cy="4111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" name="Group 652"/>
              <p:cNvGrpSpPr/>
              <p:nvPr/>
            </p:nvGrpSpPr>
            <p:grpSpPr>
              <a:xfrm>
                <a:off x="1160518" y="6269739"/>
                <a:ext cx="3087470" cy="220570"/>
                <a:chOff x="594331" y="5603875"/>
                <a:chExt cx="2860489" cy="204354"/>
              </a:xfrm>
            </p:grpSpPr>
            <p:cxnSp>
              <p:nvCxnSpPr>
                <p:cNvPr id="200" name="Straight Arrow Connector 839"/>
                <p:cNvCxnSpPr/>
                <p:nvPr/>
              </p:nvCxnSpPr>
              <p:spPr>
                <a:xfrm>
                  <a:off x="594331" y="5711597"/>
                  <a:ext cx="53975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  <p:sp>
              <p:nvSpPr>
                <p:cNvPr id="201" name="TextBox 370"/>
                <p:cNvSpPr txBox="1">
                  <a:spLocks noChangeArrowheads="1"/>
                </p:cNvSpPr>
                <p:nvPr/>
              </p:nvSpPr>
              <p:spPr bwMode="auto">
                <a:xfrm>
                  <a:off x="1351700" y="5603875"/>
                  <a:ext cx="2103120" cy="204354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472">
                    <a:defRPr/>
                  </a:pPr>
                  <a:r>
                    <a:rPr lang="en-US" sz="700" kern="0">
                      <a:solidFill>
                        <a:srgbClr val="646464"/>
                      </a:solidFill>
                      <a:latin typeface="Arial" pitchFamily="34" charset="0"/>
                      <a:cs typeface="Arial" pitchFamily="34" charset="0"/>
                    </a:rPr>
                    <a:t>Denotes flow of petroleum products</a:t>
                  </a:r>
                </a:p>
              </p:txBody>
            </p:sp>
          </p:grpSp>
          <p:sp>
            <p:nvSpPr>
              <p:cNvPr id="16" name="TextBox 370"/>
              <p:cNvSpPr txBox="1">
                <a:spLocks noChangeArrowheads="1"/>
              </p:cNvSpPr>
              <p:nvPr/>
            </p:nvSpPr>
            <p:spPr bwMode="auto">
              <a:xfrm>
                <a:off x="6878035" y="5998223"/>
                <a:ext cx="2664786" cy="576874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prstDash val="dashDot"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b="1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Note:</a:t>
                </a: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  Inbound and outbound materials/chemicals, services, and people flow between support facilities and upstream, midstream, and downstream operations</a:t>
                </a:r>
              </a:p>
            </p:txBody>
          </p:sp>
          <p:grpSp>
            <p:nvGrpSpPr>
              <p:cNvPr id="17" name="Group 654"/>
              <p:cNvGrpSpPr/>
              <p:nvPr/>
            </p:nvGrpSpPr>
            <p:grpSpPr>
              <a:xfrm>
                <a:off x="7169909" y="1498515"/>
                <a:ext cx="991172" cy="954202"/>
                <a:chOff x="6175132" y="1545738"/>
                <a:chExt cx="918304" cy="884052"/>
              </a:xfrm>
            </p:grpSpPr>
            <p:sp>
              <p:nvSpPr>
                <p:cNvPr id="198" name="Rectangle 837"/>
                <p:cNvSpPr/>
                <p:nvPr/>
              </p:nvSpPr>
              <p:spPr bwMode="auto">
                <a:xfrm>
                  <a:off x="6197962" y="1545738"/>
                  <a:ext cx="895474" cy="884052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Refineries / Petrochemical Plants</a:t>
                  </a:r>
                </a:p>
              </p:txBody>
            </p:sp>
            <p:pic>
              <p:nvPicPr>
                <p:cNvPr id="199" name="Picture 2" descr="C:\Users\nashku\AppData\Local\Microsoft\Windows\Temporary Internet Files\Content.IE5\W2SH9DPE\MC900298019[1].wmf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75132" y="1599209"/>
                  <a:ext cx="810458" cy="3657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655"/>
              <p:cNvGrpSpPr/>
              <p:nvPr/>
            </p:nvGrpSpPr>
            <p:grpSpPr>
              <a:xfrm>
                <a:off x="710125" y="4271302"/>
                <a:ext cx="986958" cy="1480437"/>
                <a:chOff x="261500" y="4112481"/>
                <a:chExt cx="914400" cy="1371600"/>
              </a:xfrm>
            </p:grpSpPr>
            <p:sp>
              <p:nvSpPr>
                <p:cNvPr id="196" name="Rectangle 835"/>
                <p:cNvSpPr/>
                <p:nvPr/>
              </p:nvSpPr>
              <p:spPr bwMode="auto">
                <a:xfrm>
                  <a:off x="261500" y="4112481"/>
                  <a:ext cx="914400" cy="1371600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noFill/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t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Exploration &amp; Production</a:t>
                  </a: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endParaRPr lang="pt-BR" sz="700" kern="0">
                    <a:solidFill>
                      <a:srgbClr val="0C0C0C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Onshore Fields (e.g., tar sands, shale plays)</a:t>
                  </a:r>
                </a:p>
              </p:txBody>
            </p:sp>
            <p:pic>
              <p:nvPicPr>
                <p:cNvPr id="197" name="Picture 7" descr="C:\Users\nashku\AppData\Local\Microsoft\Windows\Temporary Internet Files\Content.IE5\7593UEHR\MC900318856[1].wmf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5850" y="4439210"/>
                  <a:ext cx="457200" cy="457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656"/>
              <p:cNvGrpSpPr/>
              <p:nvPr/>
            </p:nvGrpSpPr>
            <p:grpSpPr>
              <a:xfrm>
                <a:off x="710125" y="1498515"/>
                <a:ext cx="873497" cy="810088"/>
                <a:chOff x="95250" y="1496040"/>
                <a:chExt cx="809280" cy="750533"/>
              </a:xfrm>
            </p:grpSpPr>
            <p:sp>
              <p:nvSpPr>
                <p:cNvPr id="194" name="Rectangle 833"/>
                <p:cNvSpPr/>
                <p:nvPr/>
              </p:nvSpPr>
              <p:spPr bwMode="auto">
                <a:xfrm>
                  <a:off x="95250" y="1496040"/>
                  <a:ext cx="809280" cy="750533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noFill/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t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Foreign Imports</a:t>
                  </a:r>
                </a:p>
              </p:txBody>
            </p:sp>
            <p:pic>
              <p:nvPicPr>
                <p:cNvPr id="195" name="Picture 13" descr="C:\Users\nashku\AppData\Local\Microsoft\Windows\Temporary Internet Files\Content.IE5\53J71O6D\MC900326660[1].wmf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5931" y="1833049"/>
                  <a:ext cx="731520" cy="25340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657"/>
              <p:cNvGrpSpPr/>
              <p:nvPr/>
            </p:nvGrpSpPr>
            <p:grpSpPr>
              <a:xfrm>
                <a:off x="3799566" y="1498515"/>
                <a:ext cx="776202" cy="733276"/>
                <a:chOff x="3931443" y="1531580"/>
                <a:chExt cx="719138" cy="679368"/>
              </a:xfrm>
            </p:grpSpPr>
            <p:sp>
              <p:nvSpPr>
                <p:cNvPr id="101" name="Rectangle 740"/>
                <p:cNvSpPr/>
                <p:nvPr/>
              </p:nvSpPr>
              <p:spPr bwMode="auto">
                <a:xfrm>
                  <a:off x="3931443" y="1531580"/>
                  <a:ext cx="719138" cy="679368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Processing Plants</a:t>
                  </a:r>
                </a:p>
              </p:txBody>
            </p:sp>
            <p:grpSp>
              <p:nvGrpSpPr>
                <p:cNvPr id="102" name="Group 3"/>
                <p:cNvGrpSpPr>
                  <a:grpSpLocks noChangeAspect="1"/>
                </p:cNvGrpSpPr>
                <p:nvPr/>
              </p:nvGrpSpPr>
              <p:grpSpPr bwMode="auto">
                <a:xfrm>
                  <a:off x="4109271" y="1536760"/>
                  <a:ext cx="279400" cy="409575"/>
                  <a:chOff x="0" y="0"/>
                  <a:chExt cx="100" cy="145"/>
                </a:xfrm>
              </p:grpSpPr>
              <p:grpSp>
                <p:nvGrpSpPr>
                  <p:cNvPr id="103" name="Group 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6" y="11"/>
                    <a:ext cx="6" cy="5"/>
                    <a:chOff x="46" y="11"/>
                    <a:chExt cx="96" cy="68"/>
                  </a:xfrm>
                </p:grpSpPr>
                <p:sp>
                  <p:nvSpPr>
                    <p:cNvPr id="189" name="Rectangle 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" y="15"/>
                      <a:ext cx="96" cy="60"/>
                    </a:xfrm>
                    <a:prstGeom prst="rect">
                      <a:avLst/>
                    </a:prstGeom>
                    <a:solidFill>
                      <a:srgbClr val="C0FEF9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0" name="Line 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4" y="11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1" name="Line 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5" y="11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2" name="Line 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6" y="15"/>
                      <a:ext cx="0" cy="6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3" name="Line 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4" y="15"/>
                      <a:ext cx="0" cy="6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04" name="AutoShap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0" y="37"/>
                    <a:ext cx="3" cy="74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5" name="Rectangle 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" y="95"/>
                    <a:ext cx="50" cy="19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06" name="Group 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9" y="0"/>
                    <a:ext cx="7" cy="17"/>
                    <a:chOff x="49" y="0"/>
                    <a:chExt cx="112" cy="193"/>
                  </a:xfrm>
                </p:grpSpPr>
                <p:sp>
                  <p:nvSpPr>
                    <p:cNvPr id="187" name="Oval 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8" y="0"/>
                      <a:ext cx="95" cy="168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8" name="Rectangle 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" y="82"/>
                      <a:ext cx="112" cy="111"/>
                    </a:xfrm>
                    <a:prstGeom prst="rect">
                      <a:avLst/>
                    </a:prstGeom>
                    <a:noFill/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7" name="Group 1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6" y="40"/>
                    <a:ext cx="5" cy="5"/>
                    <a:chOff x="46" y="41"/>
                    <a:chExt cx="98" cy="68"/>
                  </a:xfrm>
                </p:grpSpPr>
                <p:sp>
                  <p:nvSpPr>
                    <p:cNvPr id="182" name="Rectangle 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" y="45"/>
                      <a:ext cx="98" cy="60"/>
                    </a:xfrm>
                    <a:prstGeom prst="rect">
                      <a:avLst/>
                    </a:prstGeom>
                    <a:solidFill>
                      <a:srgbClr val="C0FEF9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3" name="Line 1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4" y="41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4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6" y="41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5" name="Line 1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8" y="45"/>
                      <a:ext cx="0" cy="6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6" name="Line 2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5" y="45"/>
                      <a:ext cx="0" cy="6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08" name="Oval 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" y="7"/>
                    <a:ext cx="4" cy="6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09" name="Group 2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8" y="34"/>
                    <a:ext cx="7" cy="16"/>
                    <a:chOff x="38" y="34"/>
                    <a:chExt cx="112" cy="194"/>
                  </a:xfrm>
                </p:grpSpPr>
                <p:sp>
                  <p:nvSpPr>
                    <p:cNvPr id="180" name="Oval 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7" y="34"/>
                      <a:ext cx="95" cy="169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1" name="Rectangle 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" y="117"/>
                      <a:ext cx="112" cy="111"/>
                    </a:xfrm>
                    <a:prstGeom prst="rect">
                      <a:avLst/>
                    </a:prstGeom>
                    <a:noFill/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10" name="Group 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" y="48"/>
                    <a:ext cx="5" cy="5"/>
                    <a:chOff x="35" y="49"/>
                    <a:chExt cx="96" cy="68"/>
                  </a:xfrm>
                </p:grpSpPr>
                <p:sp>
                  <p:nvSpPr>
                    <p:cNvPr id="175" name="Rectangle 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5" y="53"/>
                      <a:ext cx="96" cy="60"/>
                    </a:xfrm>
                    <a:prstGeom prst="rect">
                      <a:avLst/>
                    </a:prstGeom>
                    <a:solidFill>
                      <a:srgbClr val="C0FEF9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6" name="Line 2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2" y="49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7" name="Line 2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5" y="49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8" name="Line 2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5" y="52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9" name="Line 3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13" y="52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11" name="Rectangle 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" y="74"/>
                    <a:ext cx="7" cy="21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12" name="Group 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9" y="67"/>
                    <a:ext cx="6" cy="5"/>
                    <a:chOff x="39" y="68"/>
                    <a:chExt cx="98" cy="68"/>
                  </a:xfrm>
                </p:grpSpPr>
                <p:sp>
                  <p:nvSpPr>
                    <p:cNvPr id="170" name="Rectangle 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" y="72"/>
                      <a:ext cx="98" cy="60"/>
                    </a:xfrm>
                    <a:prstGeom prst="rect">
                      <a:avLst/>
                    </a:prstGeom>
                    <a:solidFill>
                      <a:srgbClr val="C0FEF9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1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7" y="68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2" name="Line 3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9" y="68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3" name="Line 3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1" y="71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4" name="Line 3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18" y="71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13" name="AutoShape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" y="45"/>
                    <a:ext cx="5" cy="63"/>
                  </a:xfrm>
                  <a:prstGeom prst="roundRect">
                    <a:avLst>
                      <a:gd name="adj" fmla="val 124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" name="Line 3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9" y="41"/>
                    <a:ext cx="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15" name="Group 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9" y="25"/>
                    <a:ext cx="6" cy="5"/>
                    <a:chOff x="49" y="25"/>
                    <a:chExt cx="96" cy="68"/>
                  </a:xfrm>
                </p:grpSpPr>
                <p:sp>
                  <p:nvSpPr>
                    <p:cNvPr id="165" name="Rectangle 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" y="29"/>
                      <a:ext cx="96" cy="60"/>
                    </a:xfrm>
                    <a:prstGeom prst="rect">
                      <a:avLst/>
                    </a:prstGeom>
                    <a:solidFill>
                      <a:srgbClr val="C0FEF9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6" name="Line 4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6" y="25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7" name="Line 4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9" y="25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8" name="Line 4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9" y="29"/>
                      <a:ext cx="0" cy="6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9" name="Line 4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7" y="29"/>
                      <a:ext cx="0" cy="6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16" name="Group 4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" y="54"/>
                    <a:ext cx="5" cy="5"/>
                    <a:chOff x="50" y="55"/>
                    <a:chExt cx="96" cy="69"/>
                  </a:xfrm>
                </p:grpSpPr>
                <p:sp>
                  <p:nvSpPr>
                    <p:cNvPr id="160" name="Rectangle 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" y="59"/>
                      <a:ext cx="96" cy="61"/>
                    </a:xfrm>
                    <a:prstGeom prst="rect">
                      <a:avLst/>
                    </a:prstGeom>
                    <a:solidFill>
                      <a:srgbClr val="C0FEF9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1" name="Line 4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7" y="55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2" name="Line 4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8" y="55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3" name="Line 5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10" y="59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4" name="Line 5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8" y="59"/>
                      <a:ext cx="0" cy="6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17" name="AutoShape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" y="10"/>
                    <a:ext cx="4" cy="104"/>
                  </a:xfrm>
                  <a:prstGeom prst="roundRect">
                    <a:avLst>
                      <a:gd name="adj" fmla="val 124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8" name="Line 5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4" y="21"/>
                    <a:ext cx="0" cy="7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9" name="Oval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" y="40"/>
                    <a:ext cx="5" cy="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20" name="Line 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5" y="40"/>
                    <a:ext cx="0" cy="5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21" name="Rectangle 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" y="78"/>
                    <a:ext cx="22" cy="16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22" name="Group 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7" y="69"/>
                    <a:ext cx="20" cy="6"/>
                    <a:chOff x="57" y="70"/>
                    <a:chExt cx="341" cy="79"/>
                  </a:xfrm>
                </p:grpSpPr>
                <p:sp>
                  <p:nvSpPr>
                    <p:cNvPr id="158" name="AutoShape 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7" y="85"/>
                      <a:ext cx="341" cy="49"/>
                    </a:xfrm>
                    <a:prstGeom prst="roundRect">
                      <a:avLst>
                        <a:gd name="adj" fmla="val 12495"/>
                      </a:avLst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9" name="Line 5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4" y="70"/>
                      <a:ext cx="0" cy="7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23" name="Rectangle 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7" y="67"/>
                    <a:ext cx="20" cy="0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24" name="Group 6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8" y="58"/>
                    <a:ext cx="17" cy="7"/>
                    <a:chOff x="58" y="58"/>
                    <a:chExt cx="290" cy="78"/>
                  </a:xfrm>
                </p:grpSpPr>
                <p:sp>
                  <p:nvSpPr>
                    <p:cNvPr id="155" name="Rectangle 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11" y="58"/>
                      <a:ext cx="197" cy="78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6" name="Oval 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8" y="62"/>
                      <a:ext cx="78" cy="71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7" name="Oval 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0" y="62"/>
                      <a:ext cx="78" cy="71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25" name="Line 6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" y="69"/>
                    <a:ext cx="2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26" name="AutoShape 66"/>
                  <p:cNvSpPr>
                    <a:spLocks noChangeAspect="1" noChangeArrowheads="1"/>
                  </p:cNvSpPr>
                  <p:nvPr/>
                </p:nvSpPr>
                <p:spPr bwMode="auto">
                  <a:xfrm flipV="1">
                    <a:off x="28" y="67"/>
                    <a:ext cx="6" cy="6"/>
                  </a:xfrm>
                  <a:custGeom>
                    <a:avLst/>
                    <a:gdLst>
                      <a:gd name="T0" fmla="*/ 5 w 21600"/>
                      <a:gd name="T1" fmla="*/ 3 h 21600"/>
                      <a:gd name="T2" fmla="*/ 3 w 21600"/>
                      <a:gd name="T3" fmla="*/ 6 h 21600"/>
                      <a:gd name="T4" fmla="*/ 1 w 21600"/>
                      <a:gd name="T5" fmla="*/ 3 h 21600"/>
                      <a:gd name="T6" fmla="*/ 3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3600 w 21600"/>
                      <a:gd name="T13" fmla="*/ 3600 h 21600"/>
                      <a:gd name="T14" fmla="*/ 18000 w 21600"/>
                      <a:gd name="T15" fmla="*/ 18000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399" y="21600"/>
                        </a:lnTo>
                        <a:lnTo>
                          <a:pt x="16201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27" name="Line 6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3" y="22"/>
                    <a:ext cx="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28" name="Line 6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" y="6"/>
                    <a:ext cx="0" cy="89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801472">
                      <a:defRPr/>
                    </a:pPr>
                    <a:endParaRPr lang="pt-BR" sz="1600" kern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29" name="Group 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0" y="91"/>
                    <a:ext cx="44" cy="33"/>
                    <a:chOff x="0" y="89"/>
                    <a:chExt cx="733" cy="380"/>
                  </a:xfrm>
                </p:grpSpPr>
                <p:sp>
                  <p:nvSpPr>
                    <p:cNvPr id="149" name="Oval 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3" y="313"/>
                      <a:ext cx="704" cy="156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0" name="Rectangle 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9" y="173"/>
                      <a:ext cx="713" cy="22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1" name="Oval 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107"/>
                      <a:ext cx="733" cy="167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Line 7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" y="178"/>
                      <a:ext cx="0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3" name="Oval 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2" y="100"/>
                      <a:ext cx="706" cy="165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B2B2B2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Oval 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3" y="89"/>
                      <a:ext cx="705" cy="165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100000">
                          <a:srgbClr val="65656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0" name="Group 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6" y="79"/>
                    <a:ext cx="28" cy="30"/>
                    <a:chOff x="46" y="78"/>
                    <a:chExt cx="473" cy="366"/>
                  </a:xfrm>
                </p:grpSpPr>
                <p:sp>
                  <p:nvSpPr>
                    <p:cNvPr id="146" name="Oval 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" y="297"/>
                      <a:ext cx="473" cy="147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7" name="Rectangle 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7" y="143"/>
                      <a:ext cx="471" cy="241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8" name="Oval 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" y="78"/>
                      <a:ext cx="463" cy="117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100000">
                          <a:srgbClr val="65656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1" name="Group 8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8" y="89"/>
                    <a:ext cx="28" cy="33"/>
                    <a:chOff x="58" y="89"/>
                    <a:chExt cx="472" cy="366"/>
                  </a:xfrm>
                </p:grpSpPr>
                <p:sp>
                  <p:nvSpPr>
                    <p:cNvPr id="143" name="Oval 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8" y="307"/>
                      <a:ext cx="472" cy="148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4" name="Rectangle 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8" y="153"/>
                      <a:ext cx="472" cy="241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5" name="Oval 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" y="89"/>
                      <a:ext cx="464" cy="116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100000">
                          <a:srgbClr val="65656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2" name="Group 8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2" y="97"/>
                    <a:ext cx="28" cy="33"/>
                    <a:chOff x="72" y="98"/>
                    <a:chExt cx="473" cy="366"/>
                  </a:xfrm>
                </p:grpSpPr>
                <p:sp>
                  <p:nvSpPr>
                    <p:cNvPr id="140" name="Oval 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2" y="317"/>
                      <a:ext cx="473" cy="147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Rectangle 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3" y="162"/>
                      <a:ext cx="471" cy="241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Oval 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7" y="98"/>
                      <a:ext cx="463" cy="116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100000">
                          <a:srgbClr val="65656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3" name="Group 8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7" y="106"/>
                    <a:ext cx="49" cy="39"/>
                    <a:chOff x="27" y="106"/>
                    <a:chExt cx="849" cy="459"/>
                  </a:xfrm>
                </p:grpSpPr>
                <p:sp>
                  <p:nvSpPr>
                    <p:cNvPr id="134" name="Oval 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" y="375"/>
                      <a:ext cx="818" cy="19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5" name="Rectangle 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" y="208"/>
                      <a:ext cx="826" cy="268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D3D3D3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6" name="Oval 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" y="127"/>
                      <a:ext cx="849" cy="203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7" name="Line 9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43" y="213"/>
                      <a:ext cx="0" cy="2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8" name="Oval 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0" y="118"/>
                      <a:ext cx="819" cy="2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50000">
                          <a:srgbClr val="B2B2B2"/>
                        </a:gs>
                        <a:gs pos="100000">
                          <a:srgbClr val="919191"/>
                        </a:gs>
                      </a:gsLst>
                      <a:lin ang="0" scaled="1"/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9" name="Oval 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" y="106"/>
                      <a:ext cx="818" cy="199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919191"/>
                        </a:gs>
                        <a:gs pos="100000">
                          <a:srgbClr val="65656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801472">
                        <a:defRPr/>
                      </a:pPr>
                      <a:endParaRPr lang="pt-BR" sz="1600" ker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1" name="Group 658"/>
              <p:cNvGrpSpPr/>
              <p:nvPr/>
            </p:nvGrpSpPr>
            <p:grpSpPr>
              <a:xfrm>
                <a:off x="5991783" y="1498515"/>
                <a:ext cx="776202" cy="738282"/>
                <a:chOff x="4679156" y="1745784"/>
                <a:chExt cx="719138" cy="684006"/>
              </a:xfrm>
            </p:grpSpPr>
            <p:sp>
              <p:nvSpPr>
                <p:cNvPr id="99" name="Rectangle 738"/>
                <p:cNvSpPr/>
                <p:nvPr/>
              </p:nvSpPr>
              <p:spPr bwMode="auto">
                <a:xfrm>
                  <a:off x="4679156" y="1745784"/>
                  <a:ext cx="719138" cy="684006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Liquefaction</a:t>
                  </a:r>
                </a:p>
              </p:txBody>
            </p:sp>
            <p:pic>
              <p:nvPicPr>
                <p:cNvPr id="100" name="Picture 14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09161" y="1786997"/>
                  <a:ext cx="459128" cy="45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2" name="Group 659"/>
              <p:cNvGrpSpPr/>
              <p:nvPr/>
            </p:nvGrpSpPr>
            <p:grpSpPr>
              <a:xfrm>
                <a:off x="3541349" y="2877618"/>
                <a:ext cx="900000" cy="1080000"/>
                <a:chOff x="1826488" y="2613434"/>
                <a:chExt cx="833834" cy="1000602"/>
              </a:xfrm>
            </p:grpSpPr>
            <p:sp>
              <p:nvSpPr>
                <p:cNvPr id="97" name="Rectangle 736"/>
                <p:cNvSpPr/>
                <p:nvPr/>
              </p:nvSpPr>
              <p:spPr bwMode="auto">
                <a:xfrm>
                  <a:off x="1826488" y="2613434"/>
                  <a:ext cx="833834" cy="1000602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algn="ctr"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Regional Service Provider Facilities</a:t>
                  </a:r>
                </a:p>
              </p:txBody>
            </p:sp>
            <p:pic>
              <p:nvPicPr>
                <p:cNvPr id="98" name="Picture 15" descr="C:\Users\nashku\AppData\Local\Microsoft\Windows\Temporary Internet Files\Content.IE5\2DAZ027T\MC900030031[1].wmf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3330" y="2778713"/>
                  <a:ext cx="356264" cy="457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3" name="Group 660"/>
              <p:cNvGrpSpPr/>
              <p:nvPr/>
            </p:nvGrpSpPr>
            <p:grpSpPr>
              <a:xfrm>
                <a:off x="5862307" y="2878945"/>
                <a:ext cx="900000" cy="1080000"/>
                <a:chOff x="2098121" y="3647937"/>
                <a:chExt cx="833834" cy="1000601"/>
              </a:xfrm>
            </p:grpSpPr>
            <p:sp>
              <p:nvSpPr>
                <p:cNvPr id="95" name="Rectangle 734"/>
                <p:cNvSpPr/>
                <p:nvPr/>
              </p:nvSpPr>
              <p:spPr bwMode="auto">
                <a:xfrm>
                  <a:off x="2098121" y="3647937"/>
                  <a:ext cx="833834" cy="1000601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algn="ctr"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Operator </a:t>
                  </a:r>
                </a:p>
                <a:p>
                  <a:pPr algn="ctr"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Facilities</a:t>
                  </a:r>
                </a:p>
              </p:txBody>
            </p:sp>
            <p:pic>
              <p:nvPicPr>
                <p:cNvPr id="96" name="Picture 15" descr="C:\Users\nashku\AppData\Local\Microsoft\Windows\Temporary Internet Files\Content.IE5\2DAZ027T\MC900030031[1].wmf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060" y="3841754"/>
                  <a:ext cx="356264" cy="457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4" name="Rectangle 662"/>
              <p:cNvSpPr/>
              <p:nvPr/>
            </p:nvSpPr>
            <p:spPr>
              <a:xfrm>
                <a:off x="4883520" y="4523880"/>
                <a:ext cx="5222578" cy="1361206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663"/>
              <p:cNvGrpSpPr/>
              <p:nvPr/>
            </p:nvGrpSpPr>
            <p:grpSpPr>
              <a:xfrm>
                <a:off x="7042687" y="4813035"/>
                <a:ext cx="760780" cy="808906"/>
                <a:chOff x="7972872" y="4531262"/>
                <a:chExt cx="704850" cy="749438"/>
              </a:xfrm>
            </p:grpSpPr>
            <p:sp>
              <p:nvSpPr>
                <p:cNvPr id="93" name="Rectangle 732"/>
                <p:cNvSpPr/>
                <p:nvPr/>
              </p:nvSpPr>
              <p:spPr bwMode="auto">
                <a:xfrm>
                  <a:off x="7972872" y="4531262"/>
                  <a:ext cx="704850" cy="749438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Industrial Wholesale</a:t>
                  </a:r>
                </a:p>
              </p:txBody>
            </p:sp>
            <p:pic>
              <p:nvPicPr>
                <p:cNvPr id="94" name="Picture 16" descr="C:\Users\nashku\AppData\Local\Microsoft\Windows\Temporary Internet Files\Content.IE5\7593UEHR\MC900383952[1].wmf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3909" y="4571852"/>
                  <a:ext cx="413103" cy="457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26" name="Straight Arrow Connector 587"/>
              <p:cNvCxnSpPr>
                <a:stCxn id="196" idx="2"/>
              </p:cNvCxnSpPr>
              <p:nvPr/>
            </p:nvCxnSpPr>
            <p:spPr>
              <a:xfrm rot="5400000" flipH="1" flipV="1">
                <a:off x="360643" y="2915490"/>
                <a:ext cx="3679210" cy="1993288"/>
              </a:xfrm>
              <a:prstGeom prst="bentConnector3">
                <a:avLst>
                  <a:gd name="adj1" fmla="val -6706"/>
                </a:avLst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grpSp>
            <p:nvGrpSpPr>
              <p:cNvPr id="27" name="Group 666"/>
              <p:cNvGrpSpPr/>
              <p:nvPr/>
            </p:nvGrpSpPr>
            <p:grpSpPr>
              <a:xfrm>
                <a:off x="4895674" y="1498515"/>
                <a:ext cx="776202" cy="733276"/>
                <a:chOff x="4081806" y="1492617"/>
                <a:chExt cx="719138" cy="679368"/>
              </a:xfrm>
            </p:grpSpPr>
            <p:sp>
              <p:nvSpPr>
                <p:cNvPr id="91" name="Rectangle 730"/>
                <p:cNvSpPr/>
                <p:nvPr/>
              </p:nvSpPr>
              <p:spPr bwMode="auto">
                <a:xfrm>
                  <a:off x="4081806" y="1492617"/>
                  <a:ext cx="719138" cy="679368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Pipeline Networks</a:t>
                  </a:r>
                </a:p>
              </p:txBody>
            </p:sp>
            <p:pic>
              <p:nvPicPr>
                <p:cNvPr id="92" name="Picture 6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4248244" y="1597719"/>
                  <a:ext cx="407987" cy="234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28" name="Straight Arrow Connector 667"/>
              <p:cNvCxnSpPr/>
              <p:nvPr/>
            </p:nvCxnSpPr>
            <p:spPr>
              <a:xfrm>
                <a:off x="4606000" y="1920938"/>
                <a:ext cx="296087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29" name="Straight Arrow Connector 668"/>
              <p:cNvCxnSpPr/>
              <p:nvPr/>
            </p:nvCxnSpPr>
            <p:spPr>
              <a:xfrm>
                <a:off x="5680520" y="1931624"/>
                <a:ext cx="296087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0" name="TextBox 370"/>
              <p:cNvSpPr txBox="1">
                <a:spLocks noChangeArrowheads="1"/>
              </p:cNvSpPr>
              <p:nvPr/>
            </p:nvSpPr>
            <p:spPr bwMode="auto">
              <a:xfrm>
                <a:off x="1647708" y="5783259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Pipeline, Rail, Road</a:t>
                </a:r>
              </a:p>
            </p:txBody>
          </p:sp>
          <p:cxnSp>
            <p:nvCxnSpPr>
              <p:cNvPr id="31" name="Straight Arrow Connector 670"/>
              <p:cNvCxnSpPr/>
              <p:nvPr/>
            </p:nvCxnSpPr>
            <p:spPr>
              <a:xfrm>
                <a:off x="3609960" y="1918134"/>
                <a:ext cx="197392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32" name="Straight Arrow Connector 671"/>
              <p:cNvCxnSpPr/>
              <p:nvPr/>
            </p:nvCxnSpPr>
            <p:spPr>
              <a:xfrm>
                <a:off x="1594780" y="1856449"/>
                <a:ext cx="1184350" cy="155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3" name="TextBox 370"/>
              <p:cNvSpPr txBox="1">
                <a:spLocks noChangeArrowheads="1"/>
              </p:cNvSpPr>
              <p:nvPr/>
            </p:nvSpPr>
            <p:spPr bwMode="auto">
              <a:xfrm>
                <a:off x="1722134" y="1897610"/>
                <a:ext cx="877296" cy="3393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Tanker, Pipeline, Rail</a:t>
                </a:r>
              </a:p>
            </p:txBody>
          </p:sp>
          <p:cxnSp>
            <p:nvCxnSpPr>
              <p:cNvPr id="34" name="Straight Arrow Connector 587"/>
              <p:cNvCxnSpPr>
                <a:stCxn id="221" idx="2"/>
              </p:cNvCxnSpPr>
              <p:nvPr/>
            </p:nvCxnSpPr>
            <p:spPr>
              <a:xfrm rot="5400000" flipH="1" flipV="1">
                <a:off x="1116120" y="2112720"/>
                <a:ext cx="1849717" cy="1810114"/>
              </a:xfrm>
              <a:prstGeom prst="bentConnector3">
                <a:avLst>
                  <a:gd name="adj1" fmla="val -13339"/>
                </a:avLst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5" name="TextBox 370"/>
              <p:cNvSpPr txBox="1">
                <a:spLocks noChangeArrowheads="1"/>
              </p:cNvSpPr>
              <p:nvPr/>
            </p:nvSpPr>
            <p:spPr bwMode="auto">
              <a:xfrm>
                <a:off x="1642618" y="3974676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Tanker, Pipeline</a:t>
                </a:r>
              </a:p>
            </p:txBody>
          </p:sp>
          <p:grpSp>
            <p:nvGrpSpPr>
              <p:cNvPr id="36" name="Group 675"/>
              <p:cNvGrpSpPr/>
              <p:nvPr/>
            </p:nvGrpSpPr>
            <p:grpSpPr>
              <a:xfrm>
                <a:off x="2632940" y="2135775"/>
                <a:ext cx="2427130" cy="2907721"/>
                <a:chOff x="1983581" y="2050826"/>
                <a:chExt cx="2248695" cy="2693955"/>
              </a:xfrm>
            </p:grpSpPr>
            <p:cxnSp>
              <p:nvCxnSpPr>
                <p:cNvPr id="86" name="Straight Arrow Connector 587"/>
                <p:cNvCxnSpPr>
                  <a:endCxn id="203" idx="1"/>
                </p:cNvCxnSpPr>
                <p:nvPr/>
              </p:nvCxnSpPr>
              <p:spPr>
                <a:xfrm rot="16200000" flipH="1">
                  <a:off x="2096840" y="2609346"/>
                  <a:ext cx="2693955" cy="1576916"/>
                </a:xfrm>
                <a:prstGeom prst="bentConnector2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87" name="Straight Arrow Connector 726"/>
                <p:cNvCxnSpPr/>
                <p:nvPr/>
              </p:nvCxnSpPr>
              <p:spPr>
                <a:xfrm>
                  <a:off x="2682875" y="2364088"/>
                  <a:ext cx="53975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triangle" w="med" len="med"/>
                  <a:tailEnd type="none" w="med" len="med"/>
                </a:ln>
                <a:effectLst/>
              </p:spPr>
            </p:cxnSp>
            <p:cxnSp>
              <p:nvCxnSpPr>
                <p:cNvPr id="88" name="Straight Arrow Connector 727"/>
                <p:cNvCxnSpPr/>
                <p:nvPr/>
              </p:nvCxnSpPr>
              <p:spPr>
                <a:xfrm>
                  <a:off x="3208080" y="2179775"/>
                  <a:ext cx="0" cy="18288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9" name="Straight Arrow Connector 728"/>
                <p:cNvCxnSpPr/>
                <p:nvPr/>
              </p:nvCxnSpPr>
              <p:spPr>
                <a:xfrm>
                  <a:off x="1993106" y="3959657"/>
                  <a:ext cx="0" cy="301401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0" name="Straight Arrow Connector 729"/>
                <p:cNvCxnSpPr/>
                <p:nvPr/>
              </p:nvCxnSpPr>
              <p:spPr>
                <a:xfrm>
                  <a:off x="1983581" y="4267249"/>
                  <a:ext cx="68580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</p:grpSp>
          <p:sp>
            <p:nvSpPr>
              <p:cNvPr id="37" name="TextBox 370"/>
              <p:cNvSpPr txBox="1">
                <a:spLocks noChangeArrowheads="1"/>
              </p:cNvSpPr>
              <p:nvPr/>
            </p:nvSpPr>
            <p:spPr bwMode="auto">
              <a:xfrm>
                <a:off x="3688563" y="5031191"/>
                <a:ext cx="1065481" cy="3393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Tanker, Pipeline, Rail</a:t>
                </a:r>
              </a:p>
            </p:txBody>
          </p:sp>
          <p:grpSp>
            <p:nvGrpSpPr>
              <p:cNvPr id="38" name="Group 677"/>
              <p:cNvGrpSpPr/>
              <p:nvPr/>
            </p:nvGrpSpPr>
            <p:grpSpPr>
              <a:xfrm>
                <a:off x="6379884" y="2289572"/>
                <a:ext cx="888262" cy="304701"/>
                <a:chOff x="5455062" y="2193316"/>
                <a:chExt cx="822960" cy="282300"/>
              </a:xfrm>
            </p:grpSpPr>
            <p:cxnSp>
              <p:nvCxnSpPr>
                <p:cNvPr id="84" name="Straight Arrow Connector 723"/>
                <p:cNvCxnSpPr/>
                <p:nvPr/>
              </p:nvCxnSpPr>
              <p:spPr>
                <a:xfrm>
                  <a:off x="5455062" y="2193316"/>
                  <a:ext cx="0" cy="27432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Straight Arrow Connector 724"/>
                <p:cNvCxnSpPr/>
                <p:nvPr/>
              </p:nvCxnSpPr>
              <p:spPr>
                <a:xfrm>
                  <a:off x="5455062" y="2475616"/>
                  <a:ext cx="82296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9" name="Straight Arrow Connector 678"/>
              <p:cNvCxnSpPr/>
              <p:nvPr/>
            </p:nvCxnSpPr>
            <p:spPr>
              <a:xfrm>
                <a:off x="7268146" y="2594271"/>
                <a:ext cx="0" cy="177652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Arrow Connector 679"/>
              <p:cNvCxnSpPr/>
              <p:nvPr/>
            </p:nvCxnSpPr>
            <p:spPr>
              <a:xfrm>
                <a:off x="6234137" y="4363967"/>
                <a:ext cx="1036306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Arrow Connector 825"/>
              <p:cNvCxnSpPr/>
              <p:nvPr/>
            </p:nvCxnSpPr>
            <p:spPr>
              <a:xfrm rot="10800000" flipV="1">
                <a:off x="4140309" y="4362156"/>
                <a:ext cx="2112831" cy="1043072"/>
              </a:xfrm>
              <a:prstGeom prst="bentConnector2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370"/>
              <p:cNvSpPr txBox="1">
                <a:spLocks noChangeArrowheads="1"/>
              </p:cNvSpPr>
              <p:nvPr/>
            </p:nvSpPr>
            <p:spPr bwMode="auto">
              <a:xfrm>
                <a:off x="5719070" y="4173437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LNG Tanker</a:t>
                </a:r>
              </a:p>
            </p:txBody>
          </p:sp>
          <p:cxnSp>
            <p:nvCxnSpPr>
              <p:cNvPr id="43" name="Elbow Connector 682"/>
              <p:cNvCxnSpPr>
                <a:stCxn id="91" idx="2"/>
              </p:cNvCxnSpPr>
              <p:nvPr/>
            </p:nvCxnSpPr>
            <p:spPr>
              <a:xfrm rot="16200000" flipH="1">
                <a:off x="6136251" y="1379314"/>
                <a:ext cx="205823" cy="1910777"/>
              </a:xfrm>
              <a:prstGeom prst="bentConnector2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370"/>
              <p:cNvSpPr txBox="1">
                <a:spLocks noChangeArrowheads="1"/>
              </p:cNvSpPr>
              <p:nvPr/>
            </p:nvSpPr>
            <p:spPr bwMode="auto">
              <a:xfrm>
                <a:off x="5306788" y="2453789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</a:t>
                </a:r>
              </a:p>
            </p:txBody>
          </p:sp>
          <p:cxnSp>
            <p:nvCxnSpPr>
              <p:cNvPr id="45" name="Straight Arrow Connector 684"/>
              <p:cNvCxnSpPr/>
              <p:nvPr/>
            </p:nvCxnSpPr>
            <p:spPr>
              <a:xfrm>
                <a:off x="8199075" y="1957339"/>
                <a:ext cx="986958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46" name="TextBox 370"/>
              <p:cNvSpPr txBox="1">
                <a:spLocks noChangeArrowheads="1"/>
              </p:cNvSpPr>
              <p:nvPr/>
            </p:nvSpPr>
            <p:spPr bwMode="auto">
              <a:xfrm>
                <a:off x="8230475" y="1747180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</a:t>
                </a:r>
              </a:p>
            </p:txBody>
          </p:sp>
          <p:cxnSp>
            <p:nvCxnSpPr>
              <p:cNvPr id="47" name="Straight Arrow Connector 686"/>
              <p:cNvCxnSpPr/>
              <p:nvPr/>
            </p:nvCxnSpPr>
            <p:spPr>
              <a:xfrm>
                <a:off x="9328660" y="2341508"/>
                <a:ext cx="1713" cy="740218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48" name="TextBox 370"/>
              <p:cNvSpPr txBox="1">
                <a:spLocks noChangeArrowheads="1"/>
              </p:cNvSpPr>
              <p:nvPr/>
            </p:nvSpPr>
            <p:spPr bwMode="auto">
              <a:xfrm>
                <a:off x="9373318" y="2513595"/>
                <a:ext cx="986958" cy="3393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Pipeline, Rail, Road</a:t>
                </a:r>
              </a:p>
            </p:txBody>
          </p:sp>
          <p:cxnSp>
            <p:nvCxnSpPr>
              <p:cNvPr id="49" name="Straight Arrow Connector 688"/>
              <p:cNvCxnSpPr/>
              <p:nvPr/>
            </p:nvCxnSpPr>
            <p:spPr>
              <a:xfrm>
                <a:off x="9364980" y="3903085"/>
                <a:ext cx="1713" cy="888262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50" name="TextBox 370"/>
              <p:cNvSpPr txBox="1">
                <a:spLocks noChangeArrowheads="1"/>
              </p:cNvSpPr>
              <p:nvPr/>
            </p:nvSpPr>
            <p:spPr bwMode="auto">
              <a:xfrm>
                <a:off x="9373318" y="3981122"/>
                <a:ext cx="546595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Road</a:t>
                </a:r>
              </a:p>
            </p:txBody>
          </p:sp>
          <p:grpSp>
            <p:nvGrpSpPr>
              <p:cNvPr id="51" name="Group 690"/>
              <p:cNvGrpSpPr/>
              <p:nvPr/>
            </p:nvGrpSpPr>
            <p:grpSpPr>
              <a:xfrm>
                <a:off x="7809719" y="2158435"/>
                <a:ext cx="1340174" cy="2820514"/>
                <a:chOff x="6779780" y="2071820"/>
                <a:chExt cx="1241649" cy="2613159"/>
              </a:xfrm>
            </p:grpSpPr>
            <p:cxnSp>
              <p:nvCxnSpPr>
                <p:cNvPr id="81" name="Straight Arrow Connector 720"/>
                <p:cNvCxnSpPr/>
                <p:nvPr/>
              </p:nvCxnSpPr>
              <p:spPr>
                <a:xfrm>
                  <a:off x="7481679" y="2071820"/>
                  <a:ext cx="53975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Arrow Connector 721"/>
                <p:cNvCxnSpPr/>
                <p:nvPr/>
              </p:nvCxnSpPr>
              <p:spPr>
                <a:xfrm>
                  <a:off x="7488238" y="2078939"/>
                  <a:ext cx="0" cy="260604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Arrow Connector 722"/>
                <p:cNvCxnSpPr/>
                <p:nvPr/>
              </p:nvCxnSpPr>
              <p:spPr>
                <a:xfrm flipH="1">
                  <a:off x="6779780" y="4663928"/>
                  <a:ext cx="708458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</p:grpSp>
          <p:sp>
            <p:nvSpPr>
              <p:cNvPr id="52" name="TextBox 370"/>
              <p:cNvSpPr txBox="1">
                <a:spLocks noChangeArrowheads="1"/>
              </p:cNvSpPr>
              <p:nvPr/>
            </p:nvSpPr>
            <p:spPr bwMode="auto">
              <a:xfrm>
                <a:off x="8509441" y="2513595"/>
                <a:ext cx="986958" cy="3393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Pipeline, Rail, Road</a:t>
                </a:r>
              </a:p>
            </p:txBody>
          </p:sp>
          <p:grpSp>
            <p:nvGrpSpPr>
              <p:cNvPr id="53" name="Group 692"/>
              <p:cNvGrpSpPr/>
              <p:nvPr/>
            </p:nvGrpSpPr>
            <p:grpSpPr>
              <a:xfrm>
                <a:off x="5702394" y="2059757"/>
                <a:ext cx="3448870" cy="2746513"/>
                <a:chOff x="4827379" y="1999446"/>
                <a:chExt cx="3195320" cy="2544598"/>
              </a:xfrm>
            </p:grpSpPr>
            <p:cxnSp>
              <p:nvCxnSpPr>
                <p:cNvPr id="77" name="Straight Arrow Connector 716"/>
                <p:cNvCxnSpPr/>
                <p:nvPr/>
              </p:nvCxnSpPr>
              <p:spPr>
                <a:xfrm>
                  <a:off x="7291179" y="1999447"/>
                  <a:ext cx="73152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Arrow Connector 717"/>
                <p:cNvCxnSpPr/>
                <p:nvPr/>
              </p:nvCxnSpPr>
              <p:spPr>
                <a:xfrm>
                  <a:off x="7291179" y="1999446"/>
                  <a:ext cx="0" cy="219456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Arrow Connector 718"/>
                <p:cNvCxnSpPr/>
                <p:nvPr/>
              </p:nvCxnSpPr>
              <p:spPr>
                <a:xfrm>
                  <a:off x="4827379" y="4190276"/>
                  <a:ext cx="246888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Arrow Connector 719"/>
                <p:cNvCxnSpPr/>
                <p:nvPr/>
              </p:nvCxnSpPr>
              <p:spPr>
                <a:xfrm>
                  <a:off x="4845095" y="4178284"/>
                  <a:ext cx="1587" cy="36576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</p:grpSp>
          <p:sp>
            <p:nvSpPr>
              <p:cNvPr id="54" name="TextBox 370"/>
              <p:cNvSpPr txBox="1">
                <a:spLocks noChangeArrowheads="1"/>
              </p:cNvSpPr>
              <p:nvPr/>
            </p:nvSpPr>
            <p:spPr bwMode="auto">
              <a:xfrm rot="16200000">
                <a:off x="7584192" y="3347913"/>
                <a:ext cx="1283045" cy="2339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Tanker, Pipeline, Rail</a:t>
                </a:r>
              </a:p>
            </p:txBody>
          </p:sp>
          <p:grpSp>
            <p:nvGrpSpPr>
              <p:cNvPr id="55" name="Group 694"/>
              <p:cNvGrpSpPr/>
              <p:nvPr/>
            </p:nvGrpSpPr>
            <p:grpSpPr>
              <a:xfrm>
                <a:off x="6885253" y="2437613"/>
                <a:ext cx="2294413" cy="2467395"/>
                <a:chOff x="5939180" y="2330474"/>
                <a:chExt cx="2125735" cy="2286000"/>
              </a:xfrm>
            </p:grpSpPr>
            <p:cxnSp>
              <p:nvCxnSpPr>
                <p:cNvPr id="73" name="Straight Connector 712"/>
                <p:cNvCxnSpPr/>
                <p:nvPr/>
              </p:nvCxnSpPr>
              <p:spPr>
                <a:xfrm>
                  <a:off x="5945717" y="2330474"/>
                  <a:ext cx="0" cy="228600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13"/>
                <p:cNvCxnSpPr/>
                <p:nvPr/>
              </p:nvCxnSpPr>
              <p:spPr>
                <a:xfrm rot="5400000">
                  <a:off x="6952133" y="3304067"/>
                  <a:ext cx="0" cy="201168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210"/>
                <p:cNvCxnSpPr/>
                <p:nvPr/>
              </p:nvCxnSpPr>
              <p:spPr>
                <a:xfrm rot="16200000" flipH="1">
                  <a:off x="7901182" y="4367528"/>
                  <a:ext cx="222459" cy="105007"/>
                </a:xfrm>
                <a:prstGeom prst="bentConnector3">
                  <a:avLst>
                    <a:gd name="adj1" fmla="val 50000"/>
                  </a:avLst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76" name="Straight Arrow Connector 715"/>
                <p:cNvCxnSpPr/>
                <p:nvPr/>
              </p:nvCxnSpPr>
              <p:spPr>
                <a:xfrm>
                  <a:off x="5939180" y="4616474"/>
                  <a:ext cx="13716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</p:grpSp>
          <p:sp>
            <p:nvSpPr>
              <p:cNvPr id="56" name="TextBox 370"/>
              <p:cNvSpPr txBox="1">
                <a:spLocks noChangeArrowheads="1"/>
              </p:cNvSpPr>
              <p:nvPr/>
            </p:nvSpPr>
            <p:spPr bwMode="auto">
              <a:xfrm rot="16200000">
                <a:off x="6332669" y="3307146"/>
                <a:ext cx="1283045" cy="232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</a:t>
                </a:r>
              </a:p>
            </p:txBody>
          </p:sp>
          <p:grpSp>
            <p:nvGrpSpPr>
              <p:cNvPr id="57" name="Group 696"/>
              <p:cNvGrpSpPr/>
              <p:nvPr/>
            </p:nvGrpSpPr>
            <p:grpSpPr>
              <a:xfrm>
                <a:off x="3696177" y="5415510"/>
                <a:ext cx="888262" cy="738282"/>
                <a:chOff x="2952750" y="5121249"/>
                <a:chExt cx="822960" cy="684006"/>
              </a:xfrm>
            </p:grpSpPr>
            <p:sp>
              <p:nvSpPr>
                <p:cNvPr id="71" name="Rectangle 710"/>
                <p:cNvSpPr/>
                <p:nvPr/>
              </p:nvSpPr>
              <p:spPr bwMode="auto">
                <a:xfrm>
                  <a:off x="2952750" y="5121249"/>
                  <a:ext cx="822960" cy="684006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Regasification</a:t>
                  </a:r>
                </a:p>
              </p:txBody>
            </p:sp>
            <p:pic>
              <p:nvPicPr>
                <p:cNvPr id="72" name="Picture 14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84993" y="5162462"/>
                  <a:ext cx="467033" cy="45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8" name="Group 697"/>
              <p:cNvGrpSpPr/>
              <p:nvPr/>
            </p:nvGrpSpPr>
            <p:grpSpPr>
              <a:xfrm>
                <a:off x="5352002" y="5961665"/>
                <a:ext cx="776202" cy="592175"/>
                <a:chOff x="4494795" y="5515939"/>
                <a:chExt cx="719138" cy="548640"/>
              </a:xfrm>
            </p:grpSpPr>
            <p:sp>
              <p:nvSpPr>
                <p:cNvPr id="69" name="Rectangle 708"/>
                <p:cNvSpPr/>
                <p:nvPr/>
              </p:nvSpPr>
              <p:spPr bwMode="auto">
                <a:xfrm>
                  <a:off x="4494795" y="5515939"/>
                  <a:ext cx="719138" cy="548640"/>
                </a:xfrm>
                <a:prstGeom prst="rect">
                  <a:avLst/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95000"/>
                    </a:srgbClr>
                  </a:solidFill>
                  <a:prstDash val="solid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72000" tIns="0" rIns="72000" bIns="0" anchor="b"/>
                <a:lstStyle/>
                <a:p>
                  <a:pPr defTabSz="801472">
                    <a:defRPr/>
                  </a:pPr>
                  <a:r>
                    <a:rPr lang="pt-BR" sz="700" kern="0">
                      <a:solidFill>
                        <a:srgbClr val="0C0C0C"/>
                      </a:solidFill>
                      <a:latin typeface="Arial" pitchFamily="34" charset="0"/>
                      <a:cs typeface="Arial" pitchFamily="34" charset="0"/>
                    </a:rPr>
                    <a:t>Pipeline Networks</a:t>
                  </a:r>
                </a:p>
              </p:txBody>
            </p:sp>
            <p:pic>
              <p:nvPicPr>
                <p:cNvPr id="70" name="Picture 6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4645331" y="5557433"/>
                  <a:ext cx="407987" cy="234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59" name="Straight Arrow Connector 698"/>
              <p:cNvCxnSpPr/>
              <p:nvPr/>
            </p:nvCxnSpPr>
            <p:spPr>
              <a:xfrm flipH="1">
                <a:off x="4593634" y="5537178"/>
                <a:ext cx="444131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60" name="Straight Arrow Connector 699"/>
              <p:cNvCxnSpPr/>
              <p:nvPr/>
            </p:nvCxnSpPr>
            <p:spPr>
              <a:xfrm>
                <a:off x="4616088" y="6067482"/>
                <a:ext cx="740218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61" name="TextBox 370"/>
              <p:cNvSpPr txBox="1">
                <a:spLocks noChangeArrowheads="1"/>
              </p:cNvSpPr>
              <p:nvPr/>
            </p:nvSpPr>
            <p:spPr bwMode="auto">
              <a:xfrm>
                <a:off x="6204454" y="5184213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</a:t>
                </a:r>
              </a:p>
            </p:txBody>
          </p:sp>
          <p:grpSp>
            <p:nvGrpSpPr>
              <p:cNvPr id="62" name="Group 701"/>
              <p:cNvGrpSpPr/>
              <p:nvPr/>
            </p:nvGrpSpPr>
            <p:grpSpPr>
              <a:xfrm>
                <a:off x="5991783" y="5203431"/>
                <a:ext cx="3203008" cy="750041"/>
                <a:chOff x="5095493" y="4892958"/>
                <a:chExt cx="2967533" cy="694900"/>
              </a:xfrm>
            </p:grpSpPr>
            <p:cxnSp>
              <p:nvCxnSpPr>
                <p:cNvPr id="64" name="Straight Connector 703"/>
                <p:cNvCxnSpPr/>
                <p:nvPr/>
              </p:nvCxnSpPr>
              <p:spPr>
                <a:xfrm>
                  <a:off x="5114529" y="5081854"/>
                  <a:ext cx="0" cy="506004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704"/>
                <p:cNvCxnSpPr/>
                <p:nvPr/>
              </p:nvCxnSpPr>
              <p:spPr>
                <a:xfrm flipV="1">
                  <a:off x="5095493" y="5071934"/>
                  <a:ext cx="960120" cy="1677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66" name="Straight Connector 705"/>
                <p:cNvCxnSpPr/>
                <p:nvPr/>
              </p:nvCxnSpPr>
              <p:spPr>
                <a:xfrm flipH="1">
                  <a:off x="5117762" y="5400956"/>
                  <a:ext cx="2560320" cy="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706"/>
                <p:cNvCxnSpPr/>
                <p:nvPr/>
              </p:nvCxnSpPr>
              <p:spPr>
                <a:xfrm>
                  <a:off x="7664890" y="4892958"/>
                  <a:ext cx="0" cy="506004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707"/>
                <p:cNvCxnSpPr/>
                <p:nvPr/>
              </p:nvCxnSpPr>
              <p:spPr>
                <a:xfrm>
                  <a:off x="7651546" y="4907659"/>
                  <a:ext cx="411480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808080">
                      <a:shade val="95000"/>
                      <a:satMod val="105000"/>
                    </a:srgbClr>
                  </a:solidFill>
                  <a:prstDash val="solid"/>
                  <a:headEnd type="none" w="med" len="med"/>
                  <a:tailEnd type="triangle" w="med" len="med"/>
                </a:ln>
                <a:effectLst/>
              </p:spPr>
            </p:cxnSp>
          </p:grpSp>
          <p:sp>
            <p:nvSpPr>
              <p:cNvPr id="63" name="TextBox 370"/>
              <p:cNvSpPr txBox="1">
                <a:spLocks noChangeArrowheads="1"/>
              </p:cNvSpPr>
              <p:nvPr/>
            </p:nvSpPr>
            <p:spPr bwMode="auto">
              <a:xfrm>
                <a:off x="7997238" y="5536364"/>
                <a:ext cx="1602686" cy="220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801472">
                  <a:defRPr/>
                </a:pPr>
                <a:r>
                  <a:rPr lang="en-US" sz="700" kern="0">
                    <a:solidFill>
                      <a:srgbClr val="646464"/>
                    </a:solidFill>
                    <a:latin typeface="Arial" pitchFamily="34" charset="0"/>
                    <a:cs typeface="Arial" pitchFamily="34" charset="0"/>
                  </a:rPr>
                  <a:t>Pipeline</a:t>
                </a:r>
              </a:p>
            </p:txBody>
          </p:sp>
        </p:grpSp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4684241" y="3223675"/>
              <a:ext cx="967354" cy="645199"/>
            </a:xfrm>
            <a:prstGeom prst="rect">
              <a:avLst/>
            </a:prstGeom>
            <a:solidFill>
              <a:srgbClr val="FFE600"/>
            </a:solidFill>
            <a:ln w="6350">
              <a:noFill/>
              <a:miter lim="800000"/>
              <a:headEnd/>
              <a:tailEnd/>
            </a:ln>
          </p:spPr>
          <p:txBody>
            <a:bodyPr wrap="none" lIns="52153" tIns="52153" rIns="52153" bIns="52153" anchor="ctr"/>
            <a:lstStyle/>
            <a:p>
              <a:pPr algn="ctr"/>
              <a:r>
                <a:rPr lang="en-US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  <a:t>Support</a:t>
              </a:r>
              <a:br>
                <a:rPr lang="en-US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</a:br>
              <a:r>
                <a:rPr lang="en-US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  <a:t>Services &amp; </a:t>
              </a:r>
              <a:br>
                <a:rPr lang="en-US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</a:br>
              <a:r>
                <a:rPr lang="en-US" sz="1100" b="1" kern="0">
                  <a:solidFill>
                    <a:srgbClr val="0C0C0C"/>
                  </a:solidFill>
                  <a:latin typeface="EYInterstate Light" pitchFamily="2" charset="0"/>
                  <a:cs typeface="Arial" pitchFamily="34" charset="0"/>
                </a:rPr>
                <a:t>Facilities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21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OEE – </a:t>
            </a:r>
            <a:r>
              <a:rPr lang="pl-PL" err="1" smtClean="0"/>
              <a:t>overall</a:t>
            </a:r>
            <a:r>
              <a:rPr lang="pl-PL" smtClean="0"/>
              <a:t> </a:t>
            </a:r>
            <a:r>
              <a:rPr lang="pl-PL" err="1" smtClean="0"/>
              <a:t>equipment</a:t>
            </a:r>
            <a:r>
              <a:rPr lang="pl-PL" smtClean="0"/>
              <a:t> </a:t>
            </a:r>
            <a:r>
              <a:rPr lang="pl-PL" err="1" smtClean="0"/>
              <a:t>effectiveness</a:t>
            </a:r>
            <a:endParaRPr lang="pl-PL"/>
          </a:p>
        </p:txBody>
      </p:sp>
      <p:sp>
        <p:nvSpPr>
          <p:cNvPr id="3" name="Zaokrąglony prostokąt 2"/>
          <p:cNvSpPr/>
          <p:nvPr/>
        </p:nvSpPr>
        <p:spPr>
          <a:xfrm>
            <a:off x="611560" y="980724"/>
            <a:ext cx="4056422" cy="50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rgbClr val="000000"/>
                </a:solidFill>
              </a:rPr>
              <a:t>Unpaid</a:t>
            </a:r>
            <a:r>
              <a:rPr lang="pl-PL" sz="1400" smtClean="0">
                <a:solidFill>
                  <a:srgbClr val="000000"/>
                </a:solidFill>
              </a:rPr>
              <a:t> </a:t>
            </a:r>
            <a:r>
              <a:rPr lang="pl-PL" sz="1400" err="1" smtClean="0">
                <a:solidFill>
                  <a:srgbClr val="000000"/>
                </a:solidFill>
              </a:rPr>
              <a:t>time</a:t>
            </a:r>
            <a:endParaRPr lang="pl-PL" sz="1400">
              <a:solidFill>
                <a:srgbClr val="000000"/>
              </a:solidFill>
            </a:endParaRPr>
          </a:p>
        </p:txBody>
      </p:sp>
      <p:sp>
        <p:nvSpPr>
          <p:cNvPr id="4" name="Zaokrąglony prostokąt 3"/>
          <p:cNvSpPr/>
          <p:nvPr/>
        </p:nvSpPr>
        <p:spPr>
          <a:xfrm>
            <a:off x="635534" y="1484784"/>
            <a:ext cx="4032448" cy="453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smtClean="0">
                <a:solidFill>
                  <a:srgbClr val="000000"/>
                </a:solidFill>
              </a:rPr>
              <a:t>Not </a:t>
            </a:r>
            <a:r>
              <a:rPr lang="pl-PL" sz="1400" err="1" smtClean="0">
                <a:solidFill>
                  <a:srgbClr val="000000"/>
                </a:solidFill>
              </a:rPr>
              <a:t>required</a:t>
            </a:r>
            <a:r>
              <a:rPr lang="pl-PL" sz="1400" smtClean="0">
                <a:solidFill>
                  <a:srgbClr val="000000"/>
                </a:solidFill>
              </a:rPr>
              <a:t> for </a:t>
            </a:r>
            <a:r>
              <a:rPr lang="pl-PL" sz="1400" err="1" smtClean="0">
                <a:solidFill>
                  <a:srgbClr val="000000"/>
                </a:solidFill>
              </a:rPr>
              <a:t>Production</a:t>
            </a:r>
            <a:r>
              <a:rPr lang="pl-PL" sz="1400" smtClean="0">
                <a:solidFill>
                  <a:srgbClr val="000000"/>
                </a:solidFill>
              </a:rPr>
              <a:t> (in </a:t>
            </a:r>
            <a:r>
              <a:rPr lang="pl-PL" sz="1400" err="1" smtClean="0">
                <a:solidFill>
                  <a:srgbClr val="000000"/>
                </a:solidFill>
              </a:rPr>
              <a:t>Paid</a:t>
            </a:r>
            <a:r>
              <a:rPr lang="pl-PL" sz="1400" smtClean="0">
                <a:solidFill>
                  <a:srgbClr val="000000"/>
                </a:solidFill>
              </a:rPr>
              <a:t> </a:t>
            </a:r>
            <a:r>
              <a:rPr lang="pl-PL" sz="1400" err="1" smtClean="0">
                <a:solidFill>
                  <a:srgbClr val="000000"/>
                </a:solidFill>
              </a:rPr>
              <a:t>time</a:t>
            </a:r>
            <a:r>
              <a:rPr lang="pl-PL" sz="1400" smtClean="0">
                <a:solidFill>
                  <a:srgbClr val="000000"/>
                </a:solidFill>
              </a:rPr>
              <a:t>)</a:t>
            </a:r>
            <a:endParaRPr lang="pl-PL" sz="1400">
              <a:solidFill>
                <a:srgbClr val="000000"/>
              </a:solidFill>
            </a:endParaRPr>
          </a:p>
        </p:txBody>
      </p:sp>
      <p:sp>
        <p:nvSpPr>
          <p:cNvPr id="7" name="Zaokrąglony prostokąt 6"/>
          <p:cNvSpPr/>
          <p:nvPr/>
        </p:nvSpPr>
        <p:spPr>
          <a:xfrm>
            <a:off x="635534" y="1988840"/>
            <a:ext cx="4032448" cy="4032000"/>
          </a:xfrm>
          <a:prstGeom prst="rect">
            <a:avLst/>
          </a:prstGeom>
          <a:solidFill>
            <a:srgbClr val="F04C3E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chemeClr val="tx2"/>
                </a:solidFill>
              </a:rPr>
              <a:t>Planned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Downtime</a:t>
            </a:r>
            <a:r>
              <a:rPr lang="pl-PL" sz="1400" smtClean="0">
                <a:solidFill>
                  <a:schemeClr val="tx2"/>
                </a:solidFill>
              </a:rPr>
              <a:t> / </a:t>
            </a:r>
            <a:r>
              <a:rPr lang="pl-PL" sz="1400" err="1" smtClean="0">
                <a:solidFill>
                  <a:schemeClr val="tx2"/>
                </a:solidFill>
              </a:rPr>
              <a:t>External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Unplanned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Loss</a:t>
            </a:r>
            <a:endParaRPr lang="pl-PL" sz="1400">
              <a:solidFill>
                <a:schemeClr val="tx2"/>
              </a:solidFill>
            </a:endParaRPr>
          </a:p>
        </p:txBody>
      </p:sp>
      <p:sp>
        <p:nvSpPr>
          <p:cNvPr id="8" name="Zaokrąglony prostokąt 7"/>
          <p:cNvSpPr/>
          <p:nvPr/>
        </p:nvSpPr>
        <p:spPr>
          <a:xfrm>
            <a:off x="635534" y="2492896"/>
            <a:ext cx="4032448" cy="3528000"/>
          </a:xfrm>
          <a:prstGeom prst="rect">
            <a:avLst/>
          </a:prstGeom>
          <a:solidFill>
            <a:srgbClr val="F04C3E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rgbClr val="FFFFFF"/>
                </a:solidFill>
              </a:rPr>
              <a:t>Breakdown</a:t>
            </a:r>
            <a:r>
              <a:rPr lang="pl-PL" sz="1400" smtClean="0">
                <a:solidFill>
                  <a:srgbClr val="FFFFFF"/>
                </a:solidFill>
              </a:rPr>
              <a:t> </a:t>
            </a:r>
            <a:r>
              <a:rPr lang="pl-PL" sz="1400" err="1" smtClean="0">
                <a:solidFill>
                  <a:srgbClr val="FFFFFF"/>
                </a:solidFill>
              </a:rPr>
              <a:t>loss</a:t>
            </a:r>
            <a:endParaRPr lang="pl-PL" sz="1400">
              <a:solidFill>
                <a:srgbClr val="FFFFFF"/>
              </a:solidFill>
            </a:endParaRPr>
          </a:p>
        </p:txBody>
      </p:sp>
      <p:sp>
        <p:nvSpPr>
          <p:cNvPr id="9" name="Zaokrąglony prostokąt 8"/>
          <p:cNvSpPr/>
          <p:nvPr/>
        </p:nvSpPr>
        <p:spPr>
          <a:xfrm>
            <a:off x="635534" y="2996952"/>
            <a:ext cx="4032448" cy="3024000"/>
          </a:xfrm>
          <a:prstGeom prst="rect">
            <a:avLst/>
          </a:prstGeom>
          <a:solidFill>
            <a:srgbClr val="AC98DB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smtClean="0">
                <a:solidFill>
                  <a:srgbClr val="FFFFFF"/>
                </a:solidFill>
              </a:rPr>
              <a:t>Minor stop </a:t>
            </a:r>
            <a:r>
              <a:rPr lang="pl-PL" sz="1400" err="1" smtClean="0">
                <a:solidFill>
                  <a:srgbClr val="FFFFFF"/>
                </a:solidFill>
              </a:rPr>
              <a:t>loss</a:t>
            </a:r>
            <a:endParaRPr lang="pl-PL" sz="1400" smtClean="0">
              <a:solidFill>
                <a:srgbClr val="FFFFFF"/>
              </a:solidFill>
            </a:endParaRPr>
          </a:p>
        </p:txBody>
      </p:sp>
      <p:sp>
        <p:nvSpPr>
          <p:cNvPr id="10" name="Zaokrąglony prostokąt 9"/>
          <p:cNvSpPr/>
          <p:nvPr/>
        </p:nvSpPr>
        <p:spPr>
          <a:xfrm>
            <a:off x="635534" y="3501288"/>
            <a:ext cx="4032448" cy="2520000"/>
          </a:xfrm>
          <a:prstGeom prst="rect">
            <a:avLst/>
          </a:prstGeom>
          <a:solidFill>
            <a:srgbClr val="AC98DB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rgbClr val="FFFFFF"/>
                </a:solidFill>
              </a:rPr>
              <a:t>Speed</a:t>
            </a:r>
            <a:r>
              <a:rPr lang="pl-PL" sz="1400" smtClean="0">
                <a:solidFill>
                  <a:srgbClr val="FFFFFF"/>
                </a:solidFill>
              </a:rPr>
              <a:t> </a:t>
            </a:r>
            <a:r>
              <a:rPr lang="pl-PL" sz="1400" err="1" smtClean="0">
                <a:solidFill>
                  <a:srgbClr val="FFFFFF"/>
                </a:solidFill>
              </a:rPr>
              <a:t>loss</a:t>
            </a:r>
            <a:endParaRPr lang="pl-PL" sz="1400">
              <a:solidFill>
                <a:srgbClr val="FFFFFF"/>
              </a:solidFill>
            </a:endParaRPr>
          </a:p>
        </p:txBody>
      </p:sp>
      <p:sp>
        <p:nvSpPr>
          <p:cNvPr id="11" name="Zaokrąglony prostokąt 10"/>
          <p:cNvSpPr/>
          <p:nvPr/>
        </p:nvSpPr>
        <p:spPr>
          <a:xfrm>
            <a:off x="635534" y="4005064"/>
            <a:ext cx="4032448" cy="2016000"/>
          </a:xfrm>
          <a:prstGeom prst="rect">
            <a:avLst/>
          </a:prstGeom>
          <a:solidFill>
            <a:srgbClr val="2C973E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rgbClr val="FFFFFF"/>
                </a:solidFill>
              </a:rPr>
              <a:t>Production</a:t>
            </a:r>
            <a:r>
              <a:rPr lang="pl-PL" sz="1400" smtClean="0">
                <a:solidFill>
                  <a:srgbClr val="FFFFFF"/>
                </a:solidFill>
              </a:rPr>
              <a:t> </a:t>
            </a:r>
            <a:r>
              <a:rPr lang="pl-PL" sz="1400" err="1" smtClean="0">
                <a:solidFill>
                  <a:srgbClr val="FFFFFF"/>
                </a:solidFill>
              </a:rPr>
              <a:t>rejects</a:t>
            </a:r>
            <a:endParaRPr lang="pl-PL" sz="1400">
              <a:solidFill>
                <a:srgbClr val="FFFFFF"/>
              </a:solidFill>
            </a:endParaRPr>
          </a:p>
        </p:txBody>
      </p:sp>
      <p:sp>
        <p:nvSpPr>
          <p:cNvPr id="12" name="Zaokrąglony prostokąt 11"/>
          <p:cNvSpPr/>
          <p:nvPr/>
        </p:nvSpPr>
        <p:spPr>
          <a:xfrm>
            <a:off x="635534" y="4509120"/>
            <a:ext cx="4032448" cy="1512000"/>
          </a:xfrm>
          <a:prstGeom prst="rect">
            <a:avLst/>
          </a:prstGeom>
          <a:solidFill>
            <a:srgbClr val="2C973E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rgbClr val="FFFFFF"/>
                </a:solidFill>
              </a:rPr>
              <a:t>Rejects</a:t>
            </a:r>
            <a:r>
              <a:rPr lang="pl-PL" sz="1400" smtClean="0">
                <a:solidFill>
                  <a:srgbClr val="FFFFFF"/>
                </a:solidFill>
              </a:rPr>
              <a:t> on </a:t>
            </a:r>
            <a:r>
              <a:rPr lang="pl-PL" sz="1400" err="1" smtClean="0">
                <a:solidFill>
                  <a:srgbClr val="FFFFFF"/>
                </a:solidFill>
              </a:rPr>
              <a:t>startup</a:t>
            </a:r>
            <a:endParaRPr lang="pl-PL" sz="1400">
              <a:solidFill>
                <a:srgbClr val="FFFFFF"/>
              </a:solidFill>
            </a:endParaRPr>
          </a:p>
        </p:txBody>
      </p:sp>
      <p:sp>
        <p:nvSpPr>
          <p:cNvPr id="13" name="Zaokrąglony prostokąt 12"/>
          <p:cNvSpPr/>
          <p:nvPr/>
        </p:nvSpPr>
        <p:spPr>
          <a:xfrm>
            <a:off x="635534" y="5013288"/>
            <a:ext cx="4032448" cy="1008000"/>
          </a:xfrm>
          <a:prstGeom prst="rect">
            <a:avLst/>
          </a:prstGeom>
          <a:solidFill>
            <a:srgbClr val="00A3AE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/>
            <a:r>
              <a:rPr lang="pl-PL" sz="1400" err="1" smtClean="0">
                <a:solidFill>
                  <a:srgbClr val="FFFFFF"/>
                </a:solidFill>
              </a:rPr>
              <a:t>Earned</a:t>
            </a:r>
            <a:r>
              <a:rPr lang="pl-PL" sz="1400" smtClean="0">
                <a:solidFill>
                  <a:srgbClr val="FFFFFF"/>
                </a:solidFill>
              </a:rPr>
              <a:t> </a:t>
            </a:r>
            <a:r>
              <a:rPr lang="pl-PL" sz="1400" err="1" smtClean="0">
                <a:solidFill>
                  <a:srgbClr val="FFFFFF"/>
                </a:solidFill>
              </a:rPr>
              <a:t>time</a:t>
            </a:r>
            <a:endParaRPr lang="pl-PL" sz="1400">
              <a:solidFill>
                <a:srgbClr val="FFFFFF"/>
              </a:solidFill>
            </a:endParaRPr>
          </a:p>
        </p:txBody>
      </p:sp>
      <p:sp>
        <p:nvSpPr>
          <p:cNvPr id="15" name="Zaokrąglony prostokąt 14"/>
          <p:cNvSpPr/>
          <p:nvPr/>
        </p:nvSpPr>
        <p:spPr>
          <a:xfrm rot="16200000">
            <a:off x="2952100" y="3249260"/>
            <a:ext cx="5040000" cy="504056"/>
          </a:xfrm>
          <a:prstGeom prst="rect">
            <a:avLst/>
          </a:prstGeom>
          <a:solidFill>
            <a:schemeClr val="accent1">
              <a:shade val="51000"/>
              <a:satMod val="13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smtClean="0">
                <a:solidFill>
                  <a:schemeClr val="tx2"/>
                </a:solidFill>
              </a:rPr>
              <a:t>Plant </a:t>
            </a:r>
            <a:r>
              <a:rPr lang="pl-PL" sz="1400" err="1" smtClean="0">
                <a:solidFill>
                  <a:schemeClr val="tx2"/>
                </a:solidFill>
              </a:rPr>
              <a:t>operating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time</a:t>
            </a:r>
            <a:endParaRPr lang="pl-PL" sz="1400">
              <a:solidFill>
                <a:schemeClr val="tx2"/>
              </a:solidFill>
            </a:endParaRPr>
          </a:p>
        </p:txBody>
      </p:sp>
      <p:sp>
        <p:nvSpPr>
          <p:cNvPr id="17" name="Zaokrąglony prostokąt 16"/>
          <p:cNvSpPr/>
          <p:nvPr/>
        </p:nvSpPr>
        <p:spPr>
          <a:xfrm rot="16200000">
            <a:off x="4032163" y="3753260"/>
            <a:ext cx="4032000" cy="504056"/>
          </a:xfrm>
          <a:prstGeom prst="rect">
            <a:avLst/>
          </a:prstGeom>
          <a:solidFill>
            <a:schemeClr val="accent1">
              <a:shade val="51000"/>
              <a:satMod val="13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smtClean="0">
                <a:solidFill>
                  <a:schemeClr val="tx2"/>
                </a:solidFill>
              </a:rPr>
              <a:t>Plant </a:t>
            </a:r>
            <a:r>
              <a:rPr lang="pl-PL" sz="1400" err="1" smtClean="0">
                <a:solidFill>
                  <a:schemeClr val="tx2"/>
                </a:solidFill>
              </a:rPr>
              <a:t>production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time</a:t>
            </a:r>
            <a:endParaRPr lang="pl-PL" sz="1400">
              <a:solidFill>
                <a:schemeClr val="tx2"/>
              </a:solidFill>
            </a:endParaRPr>
          </a:p>
        </p:txBody>
      </p:sp>
      <p:sp>
        <p:nvSpPr>
          <p:cNvPr id="18" name="Zaokrąglony prostokąt 17"/>
          <p:cNvSpPr/>
          <p:nvPr/>
        </p:nvSpPr>
        <p:spPr>
          <a:xfrm rot="16200000">
            <a:off x="5112228" y="4257261"/>
            <a:ext cx="3024000" cy="504056"/>
          </a:xfrm>
          <a:prstGeom prst="rect">
            <a:avLst/>
          </a:prstGeom>
          <a:solidFill>
            <a:schemeClr val="accent1">
              <a:shade val="51000"/>
              <a:satMod val="13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smtClean="0">
                <a:solidFill>
                  <a:schemeClr val="tx2"/>
                </a:solidFill>
              </a:rPr>
              <a:t>Operating </a:t>
            </a:r>
            <a:r>
              <a:rPr lang="pl-PL" sz="1400" err="1" smtClean="0">
                <a:solidFill>
                  <a:schemeClr val="tx2"/>
                </a:solidFill>
              </a:rPr>
              <a:t>time</a:t>
            </a:r>
            <a:endParaRPr lang="pl-PL" sz="1400">
              <a:solidFill>
                <a:schemeClr val="tx2"/>
              </a:solidFill>
            </a:endParaRPr>
          </a:p>
        </p:txBody>
      </p:sp>
      <p:sp>
        <p:nvSpPr>
          <p:cNvPr id="19" name="Zaokrąglony prostokąt 18"/>
          <p:cNvSpPr/>
          <p:nvPr/>
        </p:nvSpPr>
        <p:spPr>
          <a:xfrm rot="16200000">
            <a:off x="6192292" y="4761262"/>
            <a:ext cx="2016000" cy="504056"/>
          </a:xfrm>
          <a:prstGeom prst="rect">
            <a:avLst/>
          </a:prstGeom>
          <a:solidFill>
            <a:schemeClr val="accent1">
              <a:shade val="51000"/>
              <a:satMod val="13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smtClean="0">
                <a:solidFill>
                  <a:schemeClr val="tx2"/>
                </a:solidFill>
              </a:rPr>
              <a:t>Net </a:t>
            </a:r>
            <a:r>
              <a:rPr lang="pl-PL" sz="1400" err="1" smtClean="0">
                <a:solidFill>
                  <a:schemeClr val="tx2"/>
                </a:solidFill>
              </a:rPr>
              <a:t>operating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time</a:t>
            </a:r>
            <a:endParaRPr lang="pl-PL" sz="1400">
              <a:solidFill>
                <a:schemeClr val="tx2"/>
              </a:solidFill>
            </a:endParaRPr>
          </a:p>
        </p:txBody>
      </p:sp>
      <p:sp>
        <p:nvSpPr>
          <p:cNvPr id="20" name="Zaokrąglony prostokąt 19"/>
          <p:cNvSpPr/>
          <p:nvPr/>
        </p:nvSpPr>
        <p:spPr>
          <a:xfrm rot="16200000">
            <a:off x="7272357" y="5265263"/>
            <a:ext cx="1008000" cy="504056"/>
          </a:xfrm>
          <a:prstGeom prst="rect">
            <a:avLst/>
          </a:prstGeom>
          <a:solidFill>
            <a:schemeClr val="accent1">
              <a:shade val="51000"/>
              <a:satMod val="13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err="1">
                <a:solidFill>
                  <a:schemeClr val="tx2"/>
                </a:solidFill>
              </a:rPr>
              <a:t>P</a:t>
            </a:r>
            <a:r>
              <a:rPr lang="pl-PL" sz="1400" err="1" smtClean="0">
                <a:solidFill>
                  <a:schemeClr val="tx2"/>
                </a:solidFill>
              </a:rPr>
              <a:t>roductive</a:t>
            </a:r>
            <a:r>
              <a:rPr lang="pl-PL" sz="1400" smtClean="0">
                <a:solidFill>
                  <a:schemeClr val="tx2"/>
                </a:solidFill>
              </a:rPr>
              <a:t> </a:t>
            </a:r>
            <a:r>
              <a:rPr lang="pl-PL" sz="1400" err="1" smtClean="0">
                <a:solidFill>
                  <a:schemeClr val="tx2"/>
                </a:solidFill>
              </a:rPr>
              <a:t>time</a:t>
            </a:r>
            <a:endParaRPr lang="pl-PL" sz="1400">
              <a:solidFill>
                <a:schemeClr val="tx2"/>
              </a:solidFill>
            </a:endParaRPr>
          </a:p>
        </p:txBody>
      </p:sp>
      <p:sp>
        <p:nvSpPr>
          <p:cNvPr id="21" name="Zaokrąglony prostokąt 20"/>
          <p:cNvSpPr/>
          <p:nvPr/>
        </p:nvSpPr>
        <p:spPr>
          <a:xfrm rot="16200000">
            <a:off x="5562165" y="1214700"/>
            <a:ext cx="972000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 err="1" smtClean="0">
                <a:solidFill>
                  <a:schemeClr val="tx1"/>
                </a:solidFill>
              </a:rPr>
              <a:t>Planned</a:t>
            </a:r>
            <a:r>
              <a:rPr lang="pl-PL" sz="1200" dirty="0" smtClean="0">
                <a:solidFill>
                  <a:schemeClr val="tx1"/>
                </a:solidFill>
              </a:rPr>
              <a:t> </a:t>
            </a:r>
            <a:r>
              <a:rPr lang="pl-PL" sz="1200" dirty="0" err="1" smtClean="0">
                <a:solidFill>
                  <a:schemeClr val="tx1"/>
                </a:solidFill>
              </a:rPr>
              <a:t>shutdown</a:t>
            </a:r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22" name="Zaokrąglony prostokąt 21"/>
          <p:cNvSpPr/>
          <p:nvPr/>
        </p:nvSpPr>
        <p:spPr>
          <a:xfrm rot="16200000">
            <a:off x="6138227" y="2222813"/>
            <a:ext cx="972000" cy="504056"/>
          </a:xfrm>
          <a:prstGeom prst="rect">
            <a:avLst/>
          </a:prstGeom>
          <a:solidFill>
            <a:srgbClr val="F04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 err="1" smtClean="0">
                <a:solidFill>
                  <a:schemeClr val="tx2"/>
                </a:solidFill>
              </a:rPr>
              <a:t>Downtime</a:t>
            </a:r>
            <a:r>
              <a:rPr lang="pl-PL" sz="1200" dirty="0" smtClean="0">
                <a:solidFill>
                  <a:schemeClr val="tx2"/>
                </a:solidFill>
              </a:rPr>
              <a:t> </a:t>
            </a:r>
            <a:r>
              <a:rPr lang="pl-PL" sz="1200" dirty="0" err="1" smtClean="0">
                <a:solidFill>
                  <a:schemeClr val="tx2"/>
                </a:solidFill>
              </a:rPr>
              <a:t>loss</a:t>
            </a: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23" name="Zaokrąglony prostokąt 22"/>
          <p:cNvSpPr/>
          <p:nvPr/>
        </p:nvSpPr>
        <p:spPr>
          <a:xfrm rot="16200000">
            <a:off x="6714292" y="3230925"/>
            <a:ext cx="972000" cy="504056"/>
          </a:xfrm>
          <a:prstGeom prst="rect">
            <a:avLst/>
          </a:prstGeom>
          <a:solidFill>
            <a:srgbClr val="AC98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err="1" smtClean="0">
                <a:solidFill>
                  <a:schemeClr val="tx2"/>
                </a:solidFill>
              </a:rPr>
              <a:t>Speed</a:t>
            </a:r>
            <a:r>
              <a:rPr lang="pl-PL" sz="1200" smtClean="0">
                <a:solidFill>
                  <a:schemeClr val="tx2"/>
                </a:solidFill>
              </a:rPr>
              <a:t> </a:t>
            </a:r>
            <a:r>
              <a:rPr lang="pl-PL" sz="1200" err="1" smtClean="0">
                <a:solidFill>
                  <a:schemeClr val="tx2"/>
                </a:solidFill>
              </a:rPr>
              <a:t>loss</a:t>
            </a:r>
            <a:endParaRPr lang="pl-PL" sz="1200">
              <a:solidFill>
                <a:schemeClr val="tx2"/>
              </a:solidFill>
            </a:endParaRPr>
          </a:p>
        </p:txBody>
      </p:sp>
      <p:sp>
        <p:nvSpPr>
          <p:cNvPr id="24" name="Zaokrąglony prostokąt 23"/>
          <p:cNvSpPr/>
          <p:nvPr/>
        </p:nvSpPr>
        <p:spPr>
          <a:xfrm rot="16200000">
            <a:off x="7290356" y="4239037"/>
            <a:ext cx="972000" cy="504056"/>
          </a:xfrm>
          <a:prstGeom prst="rect">
            <a:avLst/>
          </a:prstGeom>
          <a:solidFill>
            <a:srgbClr val="2C97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err="1" smtClean="0">
                <a:solidFill>
                  <a:schemeClr val="tx2"/>
                </a:solidFill>
              </a:rPr>
              <a:t>Quality</a:t>
            </a:r>
            <a:r>
              <a:rPr lang="pl-PL" sz="1200" smtClean="0">
                <a:solidFill>
                  <a:schemeClr val="tx2"/>
                </a:solidFill>
              </a:rPr>
              <a:t> </a:t>
            </a:r>
            <a:r>
              <a:rPr lang="pl-PL" sz="1200" err="1" smtClean="0">
                <a:solidFill>
                  <a:schemeClr val="tx2"/>
                </a:solidFill>
              </a:rPr>
              <a:t>loss</a:t>
            </a:r>
            <a:endParaRPr lang="pl-PL" sz="1200">
              <a:solidFill>
                <a:schemeClr val="tx2"/>
              </a:solidFill>
            </a:endParaRPr>
          </a:p>
        </p:txBody>
      </p:sp>
      <p:sp>
        <p:nvSpPr>
          <p:cNvPr id="25" name="PoleTekstowe 24"/>
          <p:cNvSpPr txBox="1"/>
          <p:nvPr/>
        </p:nvSpPr>
        <p:spPr>
          <a:xfrm>
            <a:off x="6372200" y="1322184"/>
            <a:ext cx="10325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400" b="1" smtClean="0"/>
          </a:p>
          <a:p>
            <a:r>
              <a:rPr lang="pl-PL" sz="1400" b="1" err="1" smtClean="0"/>
              <a:t>Availability</a:t>
            </a:r>
            <a:endParaRPr lang="pl-PL" sz="1400" b="1" smtClean="0"/>
          </a:p>
          <a:p>
            <a:endParaRPr lang="pl-PL" sz="1400" b="1"/>
          </a:p>
        </p:txBody>
      </p:sp>
      <p:sp>
        <p:nvSpPr>
          <p:cNvPr id="26" name="PoleTekstowe 25"/>
          <p:cNvSpPr txBox="1"/>
          <p:nvPr/>
        </p:nvSpPr>
        <p:spPr>
          <a:xfrm>
            <a:off x="6923797" y="1899409"/>
            <a:ext cx="114809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400" b="1" smtClean="0"/>
          </a:p>
          <a:p>
            <a:r>
              <a:rPr lang="pl-PL" sz="1400" b="1" smtClean="0"/>
              <a:t>X</a:t>
            </a:r>
            <a:endParaRPr lang="pl-PL" sz="1400" b="1"/>
          </a:p>
          <a:p>
            <a:endParaRPr lang="pl-PL" sz="1400" b="1" smtClean="0"/>
          </a:p>
          <a:p>
            <a:r>
              <a:rPr lang="pl-PL" sz="1400" b="1" smtClean="0"/>
              <a:t>Performance</a:t>
            </a:r>
          </a:p>
          <a:p>
            <a:endParaRPr lang="pl-PL" sz="1400" b="1"/>
          </a:p>
        </p:txBody>
      </p:sp>
      <p:sp>
        <p:nvSpPr>
          <p:cNvPr id="27" name="PoleTekstowe 26"/>
          <p:cNvSpPr txBox="1"/>
          <p:nvPr/>
        </p:nvSpPr>
        <p:spPr>
          <a:xfrm>
            <a:off x="7600368" y="2924944"/>
            <a:ext cx="73609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400" b="1" smtClean="0"/>
          </a:p>
          <a:p>
            <a:r>
              <a:rPr lang="pl-PL" sz="1400" b="1" smtClean="0"/>
              <a:t>X</a:t>
            </a:r>
            <a:endParaRPr lang="pl-PL" sz="1400" b="1"/>
          </a:p>
          <a:p>
            <a:endParaRPr lang="pl-PL" sz="1400" b="1" smtClean="0"/>
          </a:p>
          <a:p>
            <a:r>
              <a:rPr lang="pl-PL" sz="1400" b="1" err="1" smtClean="0"/>
              <a:t>Quality</a:t>
            </a:r>
            <a:endParaRPr lang="pl-PL" sz="1400" b="1" smtClean="0"/>
          </a:p>
          <a:p>
            <a:endParaRPr lang="pl-PL" sz="1400" b="1"/>
          </a:p>
        </p:txBody>
      </p:sp>
      <p:sp>
        <p:nvSpPr>
          <p:cNvPr id="28" name="PoleTekstowe 27"/>
          <p:cNvSpPr txBox="1"/>
          <p:nvPr/>
        </p:nvSpPr>
        <p:spPr>
          <a:xfrm>
            <a:off x="8156381" y="3933056"/>
            <a:ext cx="48123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400" b="1" smtClean="0"/>
          </a:p>
          <a:p>
            <a:r>
              <a:rPr lang="pl-PL" sz="1400" b="1" smtClean="0"/>
              <a:t>=</a:t>
            </a:r>
            <a:endParaRPr lang="pl-PL" sz="1400" b="1"/>
          </a:p>
          <a:p>
            <a:endParaRPr lang="pl-PL" sz="1400" b="1" smtClean="0"/>
          </a:p>
          <a:p>
            <a:r>
              <a:rPr lang="pl-PL" sz="1400" b="1" smtClean="0"/>
              <a:t>OEE</a:t>
            </a:r>
          </a:p>
          <a:p>
            <a:endParaRPr lang="pl-PL" sz="1400" b="1"/>
          </a:p>
        </p:txBody>
      </p:sp>
      <p:sp>
        <p:nvSpPr>
          <p:cNvPr id="34" name="Zaokrąglony prostokąt 33"/>
          <p:cNvSpPr/>
          <p:nvPr/>
        </p:nvSpPr>
        <p:spPr>
          <a:xfrm>
            <a:off x="457200" y="6056818"/>
            <a:ext cx="8229600" cy="374464"/>
          </a:xfrm>
          <a:prstGeom prst="rect">
            <a:avLst/>
          </a:prstGeom>
          <a:solidFill>
            <a:srgbClr val="FFE600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l-PL" err="1" smtClean="0">
                <a:solidFill>
                  <a:srgbClr val="000000"/>
                </a:solidFill>
              </a:rPr>
              <a:t>Typical</a:t>
            </a:r>
            <a:r>
              <a:rPr lang="pl-PL" smtClean="0">
                <a:solidFill>
                  <a:srgbClr val="000000"/>
                </a:solidFill>
              </a:rPr>
              <a:t> for </a:t>
            </a:r>
            <a:r>
              <a:rPr lang="pl-PL" err="1" smtClean="0">
                <a:solidFill>
                  <a:srgbClr val="000000"/>
                </a:solidFill>
              </a:rPr>
              <a:t>manufacturing</a:t>
            </a:r>
            <a:r>
              <a:rPr lang="pl-PL" smtClean="0">
                <a:solidFill>
                  <a:srgbClr val="000000"/>
                </a:solidFill>
              </a:rPr>
              <a:t> </a:t>
            </a:r>
            <a:r>
              <a:rPr lang="pl-PL" err="1" smtClean="0">
                <a:solidFill>
                  <a:srgbClr val="000000"/>
                </a:solidFill>
              </a:rPr>
              <a:t>plants</a:t>
            </a:r>
            <a:r>
              <a:rPr lang="pl-PL" smtClean="0">
                <a:solidFill>
                  <a:srgbClr val="000000"/>
                </a:solidFill>
              </a:rPr>
              <a:t> less </a:t>
            </a:r>
            <a:r>
              <a:rPr lang="pl-PL" err="1" smtClean="0">
                <a:solidFill>
                  <a:srgbClr val="000000"/>
                </a:solidFill>
              </a:rPr>
              <a:t>then</a:t>
            </a:r>
            <a:r>
              <a:rPr lang="pl-PL" smtClean="0">
                <a:solidFill>
                  <a:srgbClr val="000000"/>
                </a:solidFill>
              </a:rPr>
              <a:t> 60%. Top </a:t>
            </a:r>
            <a:r>
              <a:rPr lang="pl-PL" err="1" smtClean="0">
                <a:solidFill>
                  <a:srgbClr val="000000"/>
                </a:solidFill>
              </a:rPr>
              <a:t>players</a:t>
            </a:r>
            <a:r>
              <a:rPr lang="pl-PL" smtClean="0">
                <a:solidFill>
                  <a:srgbClr val="000000"/>
                </a:solidFill>
              </a:rPr>
              <a:t> </a:t>
            </a:r>
            <a:r>
              <a:rPr lang="pl-PL" err="1" smtClean="0">
                <a:solidFill>
                  <a:srgbClr val="000000"/>
                </a:solidFill>
              </a:rPr>
              <a:t>up</a:t>
            </a:r>
            <a:r>
              <a:rPr lang="pl-PL" smtClean="0">
                <a:solidFill>
                  <a:srgbClr val="000000"/>
                </a:solidFill>
              </a:rPr>
              <a:t> to 85% </a:t>
            </a:r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Newman 00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11"/>
            <a:ext cx="4604481" cy="3173358"/>
          </a:xfrm>
          <a:prstGeom prst="rect">
            <a:avLst/>
          </a:prstGeom>
        </p:spPr>
      </p:pic>
      <p:pic>
        <p:nvPicPr>
          <p:cNvPr id="4" name="Obraz 3" descr="Newman 00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-31038"/>
            <a:ext cx="4415491" cy="3292539"/>
          </a:xfrm>
          <a:prstGeom prst="rect">
            <a:avLst/>
          </a:prstGeom>
        </p:spPr>
      </p:pic>
      <p:pic>
        <p:nvPicPr>
          <p:cNvPr id="6" name="Obraz 5" descr="Newman 003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251489"/>
            <a:ext cx="75057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 smtClean="0"/>
              <a:t>Different</a:t>
            </a:r>
            <a:r>
              <a:rPr lang="pl-PL" smtClean="0"/>
              <a:t> </a:t>
            </a:r>
            <a:r>
              <a:rPr lang="pl-PL" err="1" smtClean="0"/>
              <a:t>optimisation</a:t>
            </a:r>
            <a:r>
              <a:rPr lang="pl-PL" smtClean="0"/>
              <a:t> </a:t>
            </a:r>
            <a:r>
              <a:rPr lang="pl-PL" err="1" smtClean="0"/>
              <a:t>theories</a:t>
            </a:r>
            <a:endParaRPr lang="pl-PL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279013"/>
              </p:ext>
            </p:extLst>
          </p:nvPr>
        </p:nvGraphicFramePr>
        <p:xfrm>
          <a:off x="457200" y="1069383"/>
          <a:ext cx="8271164" cy="5168349"/>
        </p:xfrm>
        <a:graphic>
          <a:graphicData uri="http://schemas.openxmlformats.org/drawingml/2006/table">
            <a:tbl>
              <a:tblPr/>
              <a:tblGrid>
                <a:gridCol w="1096880"/>
                <a:gridCol w="1713875"/>
                <a:gridCol w="1541554"/>
                <a:gridCol w="1712384"/>
                <a:gridCol w="2206471"/>
              </a:tblGrid>
              <a:tr h="179652">
                <a:tc>
                  <a:txBody>
                    <a:bodyPr/>
                    <a:lstStyle/>
                    <a:p>
                      <a:pPr marL="36000" algn="l" fontAlgn="t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pl-PL" sz="1050" b="1" i="0" u="none" strike="noStrike" dirty="0">
                          <a:effectLst/>
                          <a:latin typeface="Arial"/>
                        </a:rPr>
                        <a:t>Program</a:t>
                      </a:r>
                      <a:endParaRPr lang="pl-PL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pl-PL" sz="1050" b="1" i="0" u="none" strike="noStrike" err="1">
                          <a:effectLst/>
                          <a:latin typeface="Arial"/>
                        </a:rPr>
                        <a:t>Six</a:t>
                      </a: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 Sigma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Lean </a:t>
                      </a:r>
                      <a:r>
                        <a:rPr lang="pl-PL" sz="1050" b="1" i="0" u="none" strike="noStrike" err="1">
                          <a:effectLst/>
                          <a:latin typeface="Arial"/>
                        </a:rPr>
                        <a:t>Thinking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31754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pl-PL" sz="1050" b="1" i="0" u="none" strike="noStrike" err="1">
                          <a:effectLst/>
                          <a:latin typeface="Arial"/>
                        </a:rPr>
                        <a:t>Theory</a:t>
                      </a: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 of </a:t>
                      </a:r>
                      <a:r>
                        <a:rPr lang="pl-PL" sz="1050" b="1" i="0" u="none" strike="noStrike" err="1">
                          <a:effectLst/>
                          <a:latin typeface="Arial"/>
                        </a:rPr>
                        <a:t>Constraints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pl-PL" sz="1050" b="1" i="0" u="none" strike="noStrike" err="1">
                          <a:effectLst/>
                          <a:latin typeface="Arial"/>
                        </a:rPr>
                        <a:t>Reliability</a:t>
                      </a: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 Technology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</a:tr>
              <a:tr h="141129">
                <a:tc>
                  <a:txBody>
                    <a:bodyPr/>
                    <a:lstStyle/>
                    <a:p>
                      <a:pPr marL="36000"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Theory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Reduce Variation</a:t>
                      </a: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Remove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Waste</a:t>
                      </a: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Manage Constraints</a:t>
                      </a: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Operational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Reliability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993982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0"/>
                        </a:spcBef>
                      </a:pPr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Application </a:t>
                      </a: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guidelines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</a:pP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>1</a:t>
                      </a:r>
                      <a:r>
                        <a:rPr lang="en-US" sz="1050" b="0" i="0" u="none" strike="noStrike" smtClean="0">
                          <a:effectLst/>
                          <a:latin typeface="Arial"/>
                        </a:rPr>
                        <a:t>.</a:t>
                      </a:r>
                      <a:r>
                        <a:rPr lang="en-US" sz="1050" b="0" i="0" u="none" strike="noStrike" baseline="0" smtClean="0">
                          <a:effectLst/>
                          <a:latin typeface="Arial"/>
                        </a:rPr>
                        <a:t> </a:t>
                      </a:r>
                      <a:r>
                        <a:rPr lang="en-US" sz="1050" b="0" i="0" u="none" strike="noStrike" smtClean="0">
                          <a:effectLst/>
                          <a:latin typeface="Arial"/>
                        </a:rPr>
                        <a:t>Define </a:t>
                      </a: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/>
                      </a:r>
                      <a:br>
                        <a:rPr lang="en-US" sz="1050" b="0" i="0" u="none" strike="noStrike">
                          <a:effectLst/>
                          <a:latin typeface="Arial"/>
                        </a:rPr>
                      </a:b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>2. </a:t>
                      </a:r>
                      <a:r>
                        <a:rPr lang="en-US" sz="1050" b="0" i="0" u="none" strike="noStrike" smtClean="0">
                          <a:effectLst/>
                          <a:latin typeface="Arial"/>
                        </a:rPr>
                        <a:t>Measure </a:t>
                      </a: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/>
                      </a:r>
                      <a:br>
                        <a:rPr lang="en-US" sz="1050" b="0" i="0" u="none" strike="noStrike">
                          <a:effectLst/>
                          <a:latin typeface="Arial"/>
                        </a:rPr>
                      </a:b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>3. </a:t>
                      </a:r>
                      <a:r>
                        <a:rPr lang="en-US" sz="1050" b="0" i="0" u="none" strike="noStrike" err="1" smtClean="0">
                          <a:effectLst/>
                          <a:latin typeface="Arial"/>
                        </a:rPr>
                        <a:t>Analyse</a:t>
                      </a:r>
                      <a:r>
                        <a:rPr lang="en-US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/>
                      </a:r>
                      <a:br>
                        <a:rPr lang="en-US" sz="1050" b="0" i="0" u="none" strike="noStrike">
                          <a:effectLst/>
                          <a:latin typeface="Arial"/>
                        </a:rPr>
                      </a:b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>4. </a:t>
                      </a:r>
                      <a:r>
                        <a:rPr lang="en-US" sz="1050" b="0" i="0" u="none" strike="noStrike" smtClean="0">
                          <a:effectLst/>
                          <a:latin typeface="Arial"/>
                        </a:rPr>
                        <a:t>Improve </a:t>
                      </a: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/>
                      </a:r>
                      <a:br>
                        <a:rPr lang="en-US" sz="1050" b="0" i="0" u="none" strike="noStrike">
                          <a:effectLst/>
                          <a:latin typeface="Arial"/>
                        </a:rPr>
                      </a:br>
                      <a:r>
                        <a:rPr lang="en-US" sz="1050" b="0" i="0" u="none" strike="noStrike">
                          <a:effectLst/>
                          <a:latin typeface="Arial"/>
                        </a:rPr>
                        <a:t>5. </a:t>
                      </a:r>
                      <a:r>
                        <a:rPr lang="en-US" sz="1050" b="0" i="0" u="none" strike="noStrike" smtClean="0">
                          <a:effectLst/>
                          <a:latin typeface="Arial"/>
                        </a:rPr>
                        <a:t>Control</a:t>
                      </a:r>
                      <a:endParaRPr lang="en-US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1.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Identify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value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2.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Identify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value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stream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3.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Flow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/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4.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Pull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/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5.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Perfection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</a:pP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1.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Identify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constraint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2.</a:t>
                      </a: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Exploit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constraint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3.</a:t>
                      </a:r>
                      <a:r>
                        <a:rPr lang="pl-PL" sz="1050" b="1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Subordinate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process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4.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Elevate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constraint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5.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Repeat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cycle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</a:pPr>
                      <a:r>
                        <a:rPr lang="pl-PL" sz="1050" b="1" i="0" u="none" strike="noStrike" dirty="0">
                          <a:effectLst/>
                          <a:latin typeface="Arial"/>
                        </a:rPr>
                        <a:t>1</a:t>
                      </a:r>
                      <a:r>
                        <a:rPr lang="pl-PL" sz="1050" b="1" i="0" u="none" strike="noStrike" dirty="0" smtClean="0">
                          <a:effectLst/>
                          <a:latin typeface="Arial"/>
                        </a:rPr>
                        <a:t>.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 Set 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system </a:t>
                      </a:r>
                      <a:r>
                        <a:rPr lang="pl-PL" sz="1050" b="0" i="0" u="none" strike="noStrike" dirty="0" err="1">
                          <a:effectLst/>
                          <a:latin typeface="Arial"/>
                        </a:rPr>
                        <a:t>boundaries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 dirty="0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2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.</a:t>
                      </a:r>
                      <a:r>
                        <a:rPr lang="pl-PL" sz="105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dirty="0" err="1" smtClean="0">
                          <a:effectLst/>
                          <a:latin typeface="Arial"/>
                        </a:rPr>
                        <a:t>Identify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dirty="0" err="1">
                          <a:effectLst/>
                          <a:latin typeface="Arial"/>
                        </a:rPr>
                        <a:t>losses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 from </a:t>
                      </a:r>
                      <a:r>
                        <a:rPr lang="pl-PL" sz="1050" b="0" i="0" u="none" strike="noStrike" dirty="0" err="1">
                          <a:effectLst/>
                          <a:latin typeface="Arial"/>
                        </a:rPr>
                        <a:t>perfection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 </a:t>
                      </a:r>
                      <a:br>
                        <a:rPr lang="pl-PL" sz="1050" b="0" i="0" u="none" strike="noStrike" dirty="0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3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. </a:t>
                      </a:r>
                      <a:r>
                        <a:rPr lang="pl-PL" sz="1050" b="0" i="0" u="none" strike="noStrike" dirty="0" err="1" smtClean="0">
                          <a:effectLst/>
                          <a:latin typeface="Arial"/>
                        </a:rPr>
                        <a:t>Determine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Financial Value </a:t>
                      </a:r>
                      <a:br>
                        <a:rPr lang="pl-PL" sz="1050" b="0" i="0" u="none" strike="noStrike" dirty="0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4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.</a:t>
                      </a:r>
                      <a:r>
                        <a:rPr lang="pl-PL" sz="105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dirty="0" err="1" smtClean="0">
                          <a:effectLst/>
                          <a:latin typeface="Arial"/>
                        </a:rPr>
                        <a:t>Loss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dirty="0" err="1">
                          <a:effectLst/>
                          <a:latin typeface="Arial"/>
                        </a:rPr>
                        <a:t>Based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dirty="0" err="1">
                          <a:effectLst/>
                          <a:latin typeface="Arial"/>
                        </a:rPr>
                        <a:t>Improvement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 Plan </a:t>
                      </a:r>
                      <a:br>
                        <a:rPr lang="pl-PL" sz="1050" b="0" i="0" u="none" strike="noStrike" dirty="0">
                          <a:effectLst/>
                          <a:latin typeface="Arial"/>
                        </a:rPr>
                      </a:b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5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. </a:t>
                      </a:r>
                      <a:r>
                        <a:rPr lang="pl-PL" sz="1050" b="0" i="0" u="none" strike="noStrike" dirty="0" err="1" smtClean="0">
                          <a:effectLst/>
                          <a:latin typeface="Arial"/>
                        </a:rPr>
                        <a:t>Execute</a:t>
                      </a:r>
                      <a:r>
                        <a:rPr lang="pl-PL" sz="105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1" i="0" u="none" strike="noStrike" dirty="0">
                          <a:effectLst/>
                          <a:latin typeface="Arial"/>
                        </a:rPr>
                        <a:t>/ </a:t>
                      </a:r>
                      <a:r>
                        <a:rPr lang="pl-PL" sz="1050" b="0" i="0" u="none" strike="noStrike" dirty="0" err="1">
                          <a:effectLst/>
                          <a:latin typeface="Arial"/>
                        </a:rPr>
                        <a:t>Put</a:t>
                      </a:r>
                      <a:r>
                        <a:rPr lang="pl-PL" sz="1050" b="0" i="0" u="none" strike="noStrike" dirty="0">
                          <a:effectLst/>
                          <a:latin typeface="Arial"/>
                        </a:rPr>
                        <a:t> in DMS</a:t>
                      </a: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129">
                <a:tc>
                  <a:txBody>
                    <a:bodyPr/>
                    <a:lstStyle/>
                    <a:p>
                      <a:pPr marL="36000"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Focus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Problem Focused</a:t>
                      </a: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Flow Focused</a:t>
                      </a: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System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Constraints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Asset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Utilisation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1358084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Assumptions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A 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problem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exists</a:t>
                      </a:r>
                      <a:endParaRPr lang="pl-PL" sz="1050" b="0" i="0" u="none" strike="noStrike" smtClean="0">
                        <a:effectLst/>
                        <a:latin typeface="Arial"/>
                      </a:endParaRPr>
                    </a:p>
                    <a:p>
                      <a:pPr marL="171450" indent="-17145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Figures</a:t>
                      </a: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and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numbers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are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valued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endParaRPr lang="pl-PL" sz="1050" b="0" i="0" u="none" strike="noStrike" smtClean="0">
                        <a:effectLst/>
                        <a:latin typeface="Arial"/>
                      </a:endParaRPr>
                    </a:p>
                    <a:p>
                      <a:pPr marL="171450" indent="-17145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smtClean="0">
                          <a:effectLst/>
                          <a:latin typeface="Arial"/>
                        </a:rPr>
                        <a:t>System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output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improves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if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variation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in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all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processes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is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 smtClean="0">
                          <a:effectLst/>
                          <a:latin typeface="Arial"/>
                        </a:rPr>
                        <a:t>reduced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Waste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removal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will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performance</a:t>
                      </a: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Many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small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improvements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are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better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than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system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analysis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Emphasis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on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speed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and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volume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Uses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existing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systems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Process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Interdependence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Dependency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between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failure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modes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(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Competing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Causes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Reliability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/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cost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relationship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significant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Focus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on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Uptime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Incorporates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best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components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129">
                <a:tc>
                  <a:txBody>
                    <a:bodyPr/>
                    <a:lstStyle/>
                    <a:p>
                      <a:pPr marL="36000"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Primary</a:t>
                      </a:r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Effect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Uniform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process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output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Reduced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Flow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Time</a:t>
                      </a: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Fast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throughput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Optimised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capacity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or</a:t>
                      </a:r>
                      <a:r>
                        <a:rPr lang="pl-PL" sz="1050" b="0" i="0" u="none" strike="noStrike"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0" i="0" u="none" strike="noStrike" err="1">
                          <a:effectLst/>
                          <a:latin typeface="Arial"/>
                        </a:rPr>
                        <a:t>cost</a:t>
                      </a:r>
                      <a:endParaRPr lang="pl-PL" sz="1050" b="0" i="0" u="none" strike="noStrike"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1171978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0"/>
                        </a:spcBef>
                      </a:pP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Secondary</a:t>
                      </a:r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Effects</a:t>
                      </a:r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Outcomes</a:t>
                      </a:r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)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Less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waste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Fast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throughput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Less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inventory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Quality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Less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Variation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Uniform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output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Less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Inventory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Quality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Less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waste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Fast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throughput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Less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Quality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Speed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to market - SC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flexibility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(High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Reliability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Low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Inventory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Reduced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Manufacturing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costs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Ability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to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consolidate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assets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Higher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sustainable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results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faster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Targeted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improvement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approach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5747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0"/>
                        </a:spcBef>
                      </a:pPr>
                      <a:r>
                        <a:rPr lang="pl-PL" sz="1050" b="1" i="0" u="none" strike="noStrike" err="1">
                          <a:solidFill>
                            <a:schemeClr val="tx2"/>
                          </a:solidFill>
                          <a:effectLst/>
                          <a:latin typeface="Arial"/>
                        </a:rPr>
                        <a:t>Criticisms</a:t>
                      </a:r>
                      <a:endParaRPr lang="pl-PL" sz="1050" b="0" i="0" u="none" strike="noStrike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System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interaction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not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considered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Process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improved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independently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Statistical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system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analysis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not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valued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Minimal</a:t>
                      </a: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worker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input</a:t>
                      </a:r>
                      <a:endParaRPr lang="pl-PL" sz="1050" b="0" i="0" u="none" strike="noStrike" kern="120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Data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analysis</a:t>
                      </a:r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not </a:t>
                      </a:r>
                      <a:r>
                        <a:rPr lang="pl-PL" sz="105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valued</a:t>
                      </a:r>
                      <a:endParaRPr lang="pl-PL" sz="1050" b="0" i="0" u="none" strike="noStrike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E600"/>
                        </a:buClr>
                        <a:buSzPct val="70000"/>
                        <a:buFont typeface="Arial" panose="020B0604020202020204" pitchFamily="34" charset="0"/>
                        <a:buChar char="►"/>
                        <a:tabLst/>
                        <a:defRPr/>
                      </a:pPr>
                      <a:r>
                        <a:rPr lang="pl-PL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Manufacturing </a:t>
                      </a:r>
                      <a:r>
                        <a:rPr lang="pl-PL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&amp; Supply Chain </a:t>
                      </a:r>
                      <a:r>
                        <a:rPr lang="pl-PL" sz="105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specific</a:t>
                      </a:r>
                      <a:r>
                        <a:rPr lang="pl-PL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05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use</a:t>
                      </a:r>
                      <a:endParaRPr lang="pl-PL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821" marR="8821" marT="8821" marB="0" anchor="ctr">
                    <a:lnL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30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 smtClean="0"/>
              <a:t>Types</a:t>
            </a:r>
            <a:r>
              <a:rPr lang="pl-PL" smtClean="0"/>
              <a:t> of the </a:t>
            </a:r>
            <a:r>
              <a:rPr lang="pl-PL" err="1" smtClean="0"/>
              <a:t>systems</a:t>
            </a:r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1476524"/>
              </p:ext>
            </p:extLst>
          </p:nvPr>
        </p:nvGraphicFramePr>
        <p:xfrm>
          <a:off x="457200" y="1196752"/>
          <a:ext cx="8229600" cy="34848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mtClean="0">
                          <a:solidFill>
                            <a:schemeClr val="tx1"/>
                          </a:solidFill>
                        </a:rPr>
                        <a:t>Systems and </a:t>
                      </a:r>
                      <a:r>
                        <a:rPr lang="pl-PL" err="1" smtClean="0">
                          <a:solidFill>
                            <a:schemeClr val="tx1"/>
                          </a:solidFill>
                        </a:rPr>
                        <a:t>models</a:t>
                      </a:r>
                      <a:endParaRPr lang="pl-PL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err="1" smtClean="0">
                          <a:solidFill>
                            <a:schemeClr val="tx1"/>
                          </a:solidFill>
                        </a:rPr>
                        <a:t>Parts</a:t>
                      </a:r>
                      <a:endParaRPr lang="pl-PL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err="1" smtClean="0">
                          <a:solidFill>
                            <a:schemeClr val="tx1"/>
                          </a:solidFill>
                        </a:rPr>
                        <a:t>Whole</a:t>
                      </a:r>
                      <a:endParaRPr lang="pl-PL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err="1" smtClean="0">
                          <a:solidFill>
                            <a:schemeClr val="tx1"/>
                          </a:solidFill>
                        </a:rPr>
                        <a:t>Examples</a:t>
                      </a:r>
                      <a:endParaRPr lang="pl-PL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err="1" smtClean="0"/>
                        <a:t>Deterministic</a:t>
                      </a:r>
                      <a:endParaRPr lang="pl-PL"/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mtClean="0"/>
                        <a:t>Not </a:t>
                      </a:r>
                      <a:r>
                        <a:rPr lang="pl-PL" err="1" smtClean="0"/>
                        <a:t>purposeful</a:t>
                      </a:r>
                      <a:endParaRPr lang="pl-PL"/>
                    </a:p>
                  </a:txBody>
                  <a:tcPr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mtClean="0"/>
                        <a:t>Not </a:t>
                      </a:r>
                      <a:r>
                        <a:rPr lang="pl-PL" err="1" smtClean="0"/>
                        <a:t>purposeful</a:t>
                      </a:r>
                      <a:endParaRPr lang="pl-PL" smtClean="0"/>
                    </a:p>
                  </a:txBody>
                  <a:tcPr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Mechanisms, for example, automobiles, fans, clocks …</a:t>
                      </a:r>
                      <a:r>
                        <a:rPr lang="pl-PL" smtClean="0">
                          <a:effectLst/>
                        </a:rPr>
                        <a:t> </a:t>
                      </a:r>
                      <a:endParaRPr lang="pl-PL"/>
                    </a:p>
                  </a:txBody>
                  <a:tcPr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err="1" smtClean="0"/>
                        <a:t>Animated</a:t>
                      </a:r>
                      <a:endParaRPr lang="pl-PL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mtClean="0"/>
                        <a:t>Not </a:t>
                      </a:r>
                      <a:r>
                        <a:rPr lang="pl-PL" err="1" smtClean="0"/>
                        <a:t>purposeful</a:t>
                      </a:r>
                      <a:endParaRPr lang="pl-PL" smtClean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err="1" smtClean="0"/>
                        <a:t>Purposeful</a:t>
                      </a:r>
                      <a:endParaRPr lang="pl-PL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err="1" smtClean="0"/>
                        <a:t>Humans</a:t>
                      </a:r>
                      <a:r>
                        <a:rPr lang="pl-PL" smtClean="0"/>
                        <a:t>, </a:t>
                      </a:r>
                      <a:r>
                        <a:rPr lang="pl-PL" err="1" smtClean="0"/>
                        <a:t>animals</a:t>
                      </a:r>
                      <a:endParaRPr lang="pl-PL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err="1" smtClean="0"/>
                        <a:t>Social</a:t>
                      </a:r>
                      <a:endParaRPr lang="pl-PL"/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err="1" smtClean="0"/>
                        <a:t>Purposeful</a:t>
                      </a:r>
                      <a:endParaRPr lang="pl-PL" smtClean="0"/>
                    </a:p>
                  </a:txBody>
                  <a:tcPr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err="1" smtClean="0"/>
                        <a:t>Purposeful</a:t>
                      </a:r>
                      <a:endParaRPr lang="pl-PL" smtClean="0"/>
                    </a:p>
                  </a:txBody>
                  <a:tcPr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err="1" smtClean="0"/>
                        <a:t>Corporations</a:t>
                      </a:r>
                      <a:r>
                        <a:rPr lang="pl-PL" smtClean="0"/>
                        <a:t>, </a:t>
                      </a:r>
                      <a:r>
                        <a:rPr lang="pl-PL" err="1" smtClean="0"/>
                        <a:t>universities</a:t>
                      </a:r>
                      <a:r>
                        <a:rPr lang="pl-PL" smtClean="0"/>
                        <a:t>, </a:t>
                      </a:r>
                      <a:r>
                        <a:rPr lang="pl-PL" err="1" smtClean="0"/>
                        <a:t>societies</a:t>
                      </a:r>
                      <a:endParaRPr lang="pl-PL"/>
                    </a:p>
                  </a:txBody>
                  <a:tcPr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err="1" smtClean="0"/>
                        <a:t>Ecological</a:t>
                      </a:r>
                      <a:endParaRPr lang="pl-PL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err="1" smtClean="0"/>
                        <a:t>Purposeful</a:t>
                      </a:r>
                      <a:endParaRPr lang="pl-PL" smtClean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mtClean="0"/>
                        <a:t>Not </a:t>
                      </a:r>
                      <a:r>
                        <a:rPr lang="pl-PL" err="1" smtClean="0"/>
                        <a:t>purposeful</a:t>
                      </a:r>
                      <a:endParaRPr lang="pl-PL" smtClean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mtClean="0"/>
                        <a:t>Środowiska</a:t>
                      </a:r>
                      <a:endParaRPr lang="pl-PL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aokrąglony prostokąt 7"/>
          <p:cNvSpPr/>
          <p:nvPr/>
        </p:nvSpPr>
        <p:spPr>
          <a:xfrm>
            <a:off x="457200" y="5001117"/>
            <a:ext cx="8229600" cy="11641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pl-PL" sz="2400" smtClean="0">
                <a:solidFill>
                  <a:schemeClr val="tx2"/>
                </a:solidFill>
              </a:rPr>
              <a:t>In </a:t>
            </a:r>
            <a:r>
              <a:rPr lang="pl-PL" sz="2400" err="1" smtClean="0">
                <a:solidFill>
                  <a:schemeClr val="tx2"/>
                </a:solidFill>
              </a:rPr>
              <a:t>our</a:t>
            </a:r>
            <a:r>
              <a:rPr lang="pl-PL" sz="2400" smtClean="0">
                <a:solidFill>
                  <a:schemeClr val="tx2"/>
                </a:solidFill>
              </a:rPr>
              <a:t> </a:t>
            </a:r>
            <a:r>
              <a:rPr lang="pl-PL" sz="2400" err="1" smtClean="0">
                <a:solidFill>
                  <a:schemeClr val="tx2"/>
                </a:solidFill>
              </a:rPr>
              <a:t>interconnected</a:t>
            </a:r>
            <a:r>
              <a:rPr lang="pl-PL" sz="2400" smtClean="0">
                <a:solidFill>
                  <a:schemeClr val="tx2"/>
                </a:solidFill>
              </a:rPr>
              <a:t> </a:t>
            </a:r>
            <a:r>
              <a:rPr lang="pl-PL" sz="2400" err="1" smtClean="0">
                <a:solidFill>
                  <a:schemeClr val="tx2"/>
                </a:solidFill>
              </a:rPr>
              <a:t>world</a:t>
            </a:r>
            <a:r>
              <a:rPr lang="pl-PL" sz="2400" smtClean="0">
                <a:solidFill>
                  <a:schemeClr val="tx2"/>
                </a:solidFill>
              </a:rPr>
              <a:t> </a:t>
            </a:r>
            <a:r>
              <a:rPr lang="pl-PL" sz="2400" err="1" smtClean="0">
                <a:solidFill>
                  <a:schemeClr val="tx2"/>
                </a:solidFill>
              </a:rPr>
              <a:t>there</a:t>
            </a:r>
            <a:r>
              <a:rPr lang="pl-PL" sz="2400" smtClean="0">
                <a:solidFill>
                  <a:schemeClr val="tx2"/>
                </a:solidFill>
              </a:rPr>
              <a:t> </a:t>
            </a:r>
            <a:r>
              <a:rPr lang="pl-PL" sz="2400" err="1" smtClean="0">
                <a:solidFill>
                  <a:schemeClr val="tx2"/>
                </a:solidFill>
              </a:rPr>
              <a:t>are</a:t>
            </a:r>
            <a:r>
              <a:rPr lang="pl-PL" sz="2400" smtClean="0">
                <a:solidFill>
                  <a:schemeClr val="tx2"/>
                </a:solidFill>
              </a:rPr>
              <a:t> no </a:t>
            </a:r>
            <a:r>
              <a:rPr lang="pl-PL" sz="2400" err="1" smtClean="0">
                <a:solidFill>
                  <a:schemeClr val="tx2"/>
                </a:solidFill>
              </a:rPr>
              <a:t>deterministic</a:t>
            </a:r>
            <a:r>
              <a:rPr lang="pl-PL" sz="2400" smtClean="0">
                <a:solidFill>
                  <a:schemeClr val="tx2"/>
                </a:solidFill>
              </a:rPr>
              <a:t> </a:t>
            </a:r>
            <a:r>
              <a:rPr lang="pl-PL" sz="2400" err="1" smtClean="0">
                <a:solidFill>
                  <a:schemeClr val="tx2"/>
                </a:solidFill>
              </a:rPr>
              <a:t>systems</a:t>
            </a:r>
            <a:r>
              <a:rPr lang="pl-PL" sz="2400" smtClean="0">
                <a:solidFill>
                  <a:schemeClr val="tx2"/>
                </a:solidFill>
              </a:rPr>
              <a:t>.</a:t>
            </a:r>
            <a:endParaRPr lang="pl-PL" sz="2400">
              <a:solidFill>
                <a:schemeClr val="tx2"/>
              </a:solidFill>
            </a:endParaRPr>
          </a:p>
          <a:p>
            <a:pPr algn="ctr"/>
            <a:r>
              <a:rPr lang="pl-PL" sz="2400">
                <a:solidFill>
                  <a:schemeClr val="tx2"/>
                </a:solidFill>
              </a:rPr>
              <a:t> We </a:t>
            </a:r>
            <a:r>
              <a:rPr lang="pl-PL" sz="2400" err="1">
                <a:solidFill>
                  <a:schemeClr val="tx2"/>
                </a:solidFill>
              </a:rPr>
              <a:t>have</a:t>
            </a:r>
            <a:r>
              <a:rPr lang="pl-PL" sz="2400">
                <a:solidFill>
                  <a:schemeClr val="tx2"/>
                </a:solidFill>
              </a:rPr>
              <a:t> to </a:t>
            </a:r>
            <a:r>
              <a:rPr lang="pl-PL" sz="2400" err="1">
                <a:solidFill>
                  <a:schemeClr val="tx2"/>
                </a:solidFill>
              </a:rPr>
              <a:t>accept</a:t>
            </a:r>
            <a:r>
              <a:rPr lang="pl-PL" sz="2400">
                <a:solidFill>
                  <a:schemeClr val="tx2"/>
                </a:solidFill>
              </a:rPr>
              <a:t> </a:t>
            </a:r>
            <a:r>
              <a:rPr lang="pl-PL" sz="2400" err="1">
                <a:solidFill>
                  <a:schemeClr val="tx2"/>
                </a:solidFill>
              </a:rPr>
              <a:t>randomness</a:t>
            </a:r>
            <a:r>
              <a:rPr lang="pl-PL" sz="2400">
                <a:solidFill>
                  <a:schemeClr val="tx2"/>
                </a:solidFill>
              </a:rPr>
              <a:t> in </a:t>
            </a:r>
            <a:r>
              <a:rPr lang="pl-PL" sz="2400" err="1">
                <a:solidFill>
                  <a:schemeClr val="tx2"/>
                </a:solidFill>
              </a:rPr>
              <a:t>their</a:t>
            </a:r>
            <a:r>
              <a:rPr lang="pl-PL" sz="2400">
                <a:solidFill>
                  <a:schemeClr val="tx2"/>
                </a:solidFill>
              </a:rPr>
              <a:t> </a:t>
            </a:r>
            <a:r>
              <a:rPr lang="pl-PL" sz="2400" err="1">
                <a:solidFill>
                  <a:schemeClr val="tx2"/>
                </a:solidFill>
              </a:rPr>
              <a:t>behavior</a:t>
            </a:r>
            <a:endParaRPr lang="pl-PL" sz="2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6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 smtClean="0"/>
              <a:t>Changes</a:t>
            </a:r>
            <a:r>
              <a:rPr lang="pl-PL" smtClean="0"/>
              <a:t> in </a:t>
            </a:r>
            <a:r>
              <a:rPr lang="pl-PL" err="1" smtClean="0"/>
              <a:t>Industry</a:t>
            </a:r>
            <a:endParaRPr lang="pl-PL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095433" y="1433736"/>
            <a:ext cx="7148976" cy="425078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/>
              <a:t>Industry 1.0 was the invention of mechanical help</a:t>
            </a:r>
            <a:r>
              <a:rPr lang="pl-PL"/>
              <a:t> </a:t>
            </a:r>
            <a:endParaRPr lang="pl-PL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/>
              <a:t>Industry 2.0 was mass production, pioneered by Henry Ford</a:t>
            </a:r>
            <a:r>
              <a:rPr lang="pl-PL"/>
              <a:t> </a:t>
            </a:r>
            <a:endParaRPr lang="pl-PL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/>
              <a:t>Industry 3.0 brought electronics and control systems to the shop </a:t>
            </a:r>
            <a:r>
              <a:rPr lang="en-US" b="1" smtClean="0"/>
              <a:t>floor</a:t>
            </a:r>
            <a:endParaRPr lang="pl-PL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/>
              <a:t>Industry 4.0 is peer-to-peer communication between products, systems and </a:t>
            </a:r>
            <a:r>
              <a:rPr lang="en-US" b="1" smtClean="0"/>
              <a:t>machines</a:t>
            </a:r>
            <a:endParaRPr lang="pl-PL"/>
          </a:p>
          <a:p>
            <a:pPr marL="0" indent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200" b="1" smtClean="0"/>
              <a:t>Stefan </a:t>
            </a:r>
            <a:r>
              <a:rPr lang="en-US" sz="1200" b="1"/>
              <a:t>Ferber, </a:t>
            </a:r>
            <a:r>
              <a:rPr lang="en-US" sz="1200" b="1" smtClean="0"/>
              <a:t>Bosch </a:t>
            </a:r>
            <a:r>
              <a:rPr lang="en-US" sz="1200" b="1"/>
              <a:t>Software </a:t>
            </a:r>
            <a:r>
              <a:rPr lang="en-US" sz="1200" b="1" smtClean="0"/>
              <a:t>Innovations</a:t>
            </a:r>
            <a:endParaRPr lang="pl-PL" sz="120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588367" y="1561756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0" name="Chevron 9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hevron 10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8367" y="2497860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3" name="Chevron 1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8367" y="3433964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6" name="Chevron 15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8367" y="4324661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9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8213412" y="934234"/>
            <a:ext cx="0" cy="586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0"/>
            <a:ext cx="898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1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 smtClean="0"/>
              <a:t>Industry</a:t>
            </a:r>
            <a:r>
              <a:rPr lang="pl-PL" smtClean="0"/>
              <a:t> 4.0 </a:t>
            </a:r>
            <a:r>
              <a:rPr lang="pl-PL" err="1" smtClean="0"/>
              <a:t>requires</a:t>
            </a:r>
            <a:endParaRPr lang="pl-PL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095433" y="1593756"/>
            <a:ext cx="7148976" cy="393074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smtClean="0"/>
              <a:t>Factory visibility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smtClean="0"/>
              <a:t>Decision automation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smtClean="0"/>
              <a:t>Energy management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smtClean="0"/>
              <a:t>Proactive maintenance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smtClean="0"/>
              <a:t>Connected supply chain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smtClean="0"/>
              <a:t>High availability independently to unpredictable threats (e.g. Critical Infrastructure Protection)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88367" y="1721776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0" name="Chevron 9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hevron 10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8367" y="2241828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3" name="Chevron 1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8367" y="2817892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6" name="Chevron 15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8367" y="3377960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9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8213412" y="934234"/>
            <a:ext cx="0" cy="586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17"/>
          <p:cNvGrpSpPr/>
          <p:nvPr/>
        </p:nvGrpSpPr>
        <p:grpSpPr>
          <a:xfrm>
            <a:off x="611560" y="3954024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22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7"/>
          <p:cNvGrpSpPr/>
          <p:nvPr/>
        </p:nvGrpSpPr>
        <p:grpSpPr>
          <a:xfrm>
            <a:off x="611560" y="4530088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25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0"/>
            <a:ext cx="898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43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Big Data Analytics</a:t>
            </a:r>
            <a:endParaRPr lang="pl-PL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937187" y="1479952"/>
            <a:ext cx="7148976" cy="468512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While manufacturers have been generating big data for many years, companies have had limited ability to store, analyze and effectively use all the data that was available. </a:t>
            </a:r>
            <a:endParaRPr lang="en-US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mtClean="0"/>
              <a:t>New </a:t>
            </a:r>
            <a:r>
              <a:rPr lang="en-US"/>
              <a:t>big data processing tools are enabling real-time data stream analysis that can provide dramatic improvements in real time problem solving and cost avoidance. </a:t>
            </a:r>
            <a:endParaRPr lang="en-US" smtClean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mtClean="0"/>
              <a:t>Big </a:t>
            </a:r>
            <a:r>
              <a:rPr lang="en-US"/>
              <a:t>data and analytics will be the foundation for areas such as forecasting, proactive maintenance and automation.</a:t>
            </a:r>
            <a:r>
              <a:rPr lang="pl-PL"/>
              <a:t> </a:t>
            </a:r>
            <a:endParaRPr lang="en-US" b="1" smtClean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8221161" y="934234"/>
            <a:ext cx="0" cy="586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68421" y="1507030"/>
            <a:ext cx="0" cy="4428000"/>
          </a:xfrm>
          <a:prstGeom prst="line">
            <a:avLst/>
          </a:prstGeom>
          <a:ln w="76200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0"/>
            <a:ext cx="898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16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 smtClean="0"/>
              <a:t>Changes</a:t>
            </a:r>
            <a:r>
              <a:rPr lang="pl-PL" smtClean="0"/>
              <a:t> in Science</a:t>
            </a:r>
            <a:endParaRPr lang="pl-PL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095433" y="1517556"/>
            <a:ext cx="7148976" cy="419744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smtClean="0"/>
              <a:t>Reductionist </a:t>
            </a:r>
            <a:r>
              <a:rPr lang="en-US" sz="2000" b="1"/>
              <a:t>thinking and methods form the basis for many </a:t>
            </a:r>
            <a:r>
              <a:rPr lang="en-US" sz="2000" b="1" smtClean="0"/>
              <a:t>areas </a:t>
            </a:r>
            <a:r>
              <a:rPr lang="en-US" sz="2000" b="1"/>
              <a:t>of modern </a:t>
            </a:r>
            <a:r>
              <a:rPr lang="en-US" sz="2000" b="1" smtClean="0"/>
              <a:t>science</a:t>
            </a:r>
            <a:endParaRPr lang="pl-PL" sz="2000" b="1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pl-PL" sz="2000" b="1" err="1" smtClean="0"/>
              <a:t>Industry</a:t>
            </a:r>
            <a:r>
              <a:rPr lang="pl-PL" sz="2000" b="1" smtClean="0"/>
              <a:t> 4.0 </a:t>
            </a:r>
            <a:r>
              <a:rPr lang="pl-PL" sz="2000" b="1" err="1" smtClean="0"/>
              <a:t>require</a:t>
            </a:r>
            <a:r>
              <a:rPr lang="pl-PL" sz="2000" b="1" smtClean="0"/>
              <a:t> </a:t>
            </a:r>
            <a:r>
              <a:rPr lang="pl-PL" sz="2000" b="1" err="1" smtClean="0"/>
              <a:t>holistic</a:t>
            </a:r>
            <a:r>
              <a:rPr lang="pl-PL" sz="2000" b="1" smtClean="0"/>
              <a:t> view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smtClean="0"/>
              <a:t>Big Data analytics can be used for generation new hypothesis and theories for scientific development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smtClean="0"/>
              <a:t>Statistical confidence should not replace development of understanding and wisdom, root-cause analysis and modeling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smtClean="0"/>
              <a:t>The biggest challenge for scientist is ability to go outside the comfort zone of their specialization</a:t>
            </a:r>
            <a:r>
              <a:rPr lang="pl-PL" sz="2000" smtClean="0"/>
              <a:t> </a:t>
            </a:r>
            <a:endParaRPr lang="pl-PL" sz="2000"/>
          </a:p>
        </p:txBody>
      </p:sp>
      <p:grpSp>
        <p:nvGrpSpPr>
          <p:cNvPr id="9" name="Group 8"/>
          <p:cNvGrpSpPr/>
          <p:nvPr/>
        </p:nvGrpSpPr>
        <p:grpSpPr>
          <a:xfrm>
            <a:off x="588367" y="1516036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0" name="Chevron 9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hevron 10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8367" y="2353080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3" name="Chevron 12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8367" y="2885324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6" name="Chevron 15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8367" y="3697980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19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8"/>
          <a:stretch/>
        </p:blipFill>
        <p:spPr bwMode="auto">
          <a:xfrm>
            <a:off x="8276095" y="1839"/>
            <a:ext cx="8679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8244408" y="934234"/>
            <a:ext cx="0" cy="586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17"/>
          <p:cNvGrpSpPr/>
          <p:nvPr/>
        </p:nvGrpSpPr>
        <p:grpSpPr>
          <a:xfrm>
            <a:off x="611560" y="4818864"/>
            <a:ext cx="330851" cy="304028"/>
            <a:chOff x="539552" y="1471055"/>
            <a:chExt cx="445280" cy="304028"/>
          </a:xfrm>
          <a:solidFill>
            <a:srgbClr val="F04C3E"/>
          </a:solidFill>
        </p:grpSpPr>
        <p:sp>
          <p:nvSpPr>
            <p:cNvPr id="22" name="Chevron 18"/>
            <p:cNvSpPr/>
            <p:nvPr/>
          </p:nvSpPr>
          <p:spPr>
            <a:xfrm>
              <a:off x="539552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hevron 19"/>
            <p:cNvSpPr/>
            <p:nvPr/>
          </p:nvSpPr>
          <p:spPr>
            <a:xfrm>
              <a:off x="706791" y="1471055"/>
              <a:ext cx="278041" cy="3040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091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63550" y="4927600"/>
            <a:ext cx="3059831" cy="804862"/>
          </a:xfrm>
          <a:noFill/>
          <a:ln>
            <a:noFill/>
          </a:ln>
        </p:spPr>
        <p:txBody>
          <a:bodyPr anchor="ctr" anchorCtr="0">
            <a:normAutofit/>
          </a:bodyPr>
          <a:lstStyle/>
          <a:p>
            <a:r>
              <a:rPr lang="pl-PL" smtClean="0">
                <a:solidFill>
                  <a:srgbClr val="FFFFFF"/>
                </a:solidFill>
              </a:rPr>
              <a:t>Dziękuję za Państwa uwagę</a:t>
            </a: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85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Y_regular_presentation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EY light projection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3.xml><?xml version="1.0" encoding="utf-8"?>
<a:theme xmlns:a="http://schemas.openxmlformats.org/drawingml/2006/main" name="EY dark print">
  <a:themeElements>
    <a:clrScheme name="Custom 2">
      <a:dk1>
        <a:srgbClr val="FFFFFF"/>
      </a:dk1>
      <a:lt1>
        <a:srgbClr val="FFFFFF"/>
      </a:lt1>
      <a:dk2>
        <a:srgbClr val="333333"/>
      </a:dk2>
      <a:lt2>
        <a:srgbClr val="FFE60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EY dark projection">
  <a:themeElements>
    <a:clrScheme name="Custom 4">
      <a:dk1>
        <a:srgbClr val="FFFFFF"/>
      </a:dk1>
      <a:lt1>
        <a:srgbClr val="FFFFFF"/>
      </a:lt1>
      <a:dk2>
        <a:srgbClr val="333333"/>
      </a:dk2>
      <a:lt2>
        <a:srgbClr val="FFD20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1346</Words>
  <Application>Microsoft Office PowerPoint</Application>
  <PresentationFormat>Pokaz na ekranie (4:3)</PresentationFormat>
  <Paragraphs>339</Paragraphs>
  <Slides>24</Slides>
  <Notes>3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4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4" baseType="lpstr">
      <vt:lpstr>Arial</vt:lpstr>
      <vt:lpstr>Arial Narrow</vt:lpstr>
      <vt:lpstr>Wingdings</vt:lpstr>
      <vt:lpstr>Calibri</vt:lpstr>
      <vt:lpstr>EYInterstate Light</vt:lpstr>
      <vt:lpstr>EY_regular_presentation</vt:lpstr>
      <vt:lpstr>EY light projection</vt:lpstr>
      <vt:lpstr>EY dark print</vt:lpstr>
      <vt:lpstr>EY dark projection</vt:lpstr>
      <vt:lpstr>think-cell Slide</vt:lpstr>
      <vt:lpstr>Seminarium</vt:lpstr>
      <vt:lpstr>Prezentacja programu PowerPoint</vt:lpstr>
      <vt:lpstr>Google Flu Trends</vt:lpstr>
      <vt:lpstr>Paradigm change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 system is a whole consisting of two or more parts  that satisfies the following five conditions: </vt:lpstr>
      <vt:lpstr>Performance of the system</vt:lpstr>
      <vt:lpstr>Law of Requisite Variety</vt:lpstr>
      <vt:lpstr>Systems Analysis and Synthesis</vt:lpstr>
      <vt:lpstr>Prezentacja programu PowerPoint</vt:lpstr>
      <vt:lpstr>OEE – overall equipment effectiveness</vt:lpstr>
      <vt:lpstr>Prezentacja programu PowerPoint</vt:lpstr>
      <vt:lpstr>Different optimisation theories</vt:lpstr>
      <vt:lpstr>Types of the systems</vt:lpstr>
      <vt:lpstr>Changes in Industry</vt:lpstr>
      <vt:lpstr>Industry 4.0 requires</vt:lpstr>
      <vt:lpstr>Big Data Analytics</vt:lpstr>
      <vt:lpstr>Changes in Science</vt:lpstr>
      <vt:lpstr>Dziękuję za Państwa uwagę</vt:lpstr>
    </vt:vector>
  </TitlesOfParts>
  <Company>Ernst &amp; Young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(Arial bold 30 point)</dc:title>
  <dc:creator>EY</dc:creator>
  <cp:lastModifiedBy>MG</cp:lastModifiedBy>
  <cp:revision>23</cp:revision>
  <dcterms:created xsi:type="dcterms:W3CDTF">2013-07-03T07:08:35Z</dcterms:created>
  <dcterms:modified xsi:type="dcterms:W3CDTF">2014-12-01T14:28:00Z</dcterms:modified>
</cp:coreProperties>
</file>