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02" r:id="rId3"/>
    <p:sldId id="320" r:id="rId4"/>
    <p:sldId id="326" r:id="rId5"/>
    <p:sldId id="321" r:id="rId6"/>
    <p:sldId id="311" r:id="rId7"/>
    <p:sldId id="312" r:id="rId8"/>
    <p:sldId id="313" r:id="rId9"/>
    <p:sldId id="314" r:id="rId10"/>
    <p:sldId id="315" r:id="rId11"/>
    <p:sldId id="317" r:id="rId12"/>
    <p:sldId id="316" r:id="rId13"/>
    <p:sldId id="322" r:id="rId14"/>
    <p:sldId id="258" r:id="rId15"/>
    <p:sldId id="310" r:id="rId16"/>
    <p:sldId id="259" r:id="rId17"/>
    <p:sldId id="325" r:id="rId18"/>
    <p:sldId id="301" r:id="rId19"/>
    <p:sldId id="266" r:id="rId20"/>
    <p:sldId id="324" r:id="rId21"/>
    <p:sldId id="261" r:id="rId22"/>
    <p:sldId id="264" r:id="rId23"/>
    <p:sldId id="319" r:id="rId24"/>
    <p:sldId id="263" r:id="rId25"/>
    <p:sldId id="267" r:id="rId26"/>
    <p:sldId id="268" r:id="rId27"/>
    <p:sldId id="270" r:id="rId28"/>
    <p:sldId id="272" r:id="rId29"/>
    <p:sldId id="306" r:id="rId30"/>
    <p:sldId id="308" r:id="rId31"/>
    <p:sldId id="309" r:id="rId32"/>
    <p:sldId id="300" r:id="rId33"/>
    <p:sldId id="295" r:id="rId34"/>
    <p:sldId id="296" r:id="rId35"/>
    <p:sldId id="297" r:id="rId36"/>
    <p:sldId id="298" r:id="rId37"/>
    <p:sldId id="292" r:id="rId38"/>
    <p:sldId id="293" r:id="rId39"/>
    <p:sldId id="294" r:id="rId40"/>
    <p:sldId id="318" r:id="rId41"/>
    <p:sldId id="260" r:id="rId42"/>
    <p:sldId id="323" r:id="rId43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08" autoAdjust="0"/>
  </p:normalViewPr>
  <p:slideViewPr>
    <p:cSldViewPr>
      <p:cViewPr varScale="1">
        <p:scale>
          <a:sx n="77" d="100"/>
          <a:sy n="77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011DF-8F7C-45FC-BB97-7C69576270FD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39EC5895-22DD-40EB-BB94-B8B26F929B56}">
      <dgm:prSet phldrT="[Tekst]" custT="1"/>
      <dgm:spPr/>
      <dgm:t>
        <a:bodyPr/>
        <a:lstStyle/>
        <a:p>
          <a:r>
            <a:rPr lang="pl-PL" sz="2800" dirty="0" smtClean="0"/>
            <a:t>Komitet Sterujący</a:t>
          </a:r>
          <a:endParaRPr lang="pl-PL" sz="2800" dirty="0"/>
        </a:p>
      </dgm:t>
    </dgm:pt>
    <dgm:pt modelId="{51535112-9CCB-4B3A-89DF-692CA5532EBA}" type="parTrans" cxnId="{E2A594B2-078C-4427-8811-3664EFAB0591}">
      <dgm:prSet/>
      <dgm:spPr/>
      <dgm:t>
        <a:bodyPr/>
        <a:lstStyle/>
        <a:p>
          <a:endParaRPr lang="pl-PL"/>
        </a:p>
      </dgm:t>
    </dgm:pt>
    <dgm:pt modelId="{391BB215-2552-4303-8043-84AF08EC2016}" type="sibTrans" cxnId="{E2A594B2-078C-4427-8811-3664EFAB0591}">
      <dgm:prSet/>
      <dgm:spPr/>
      <dgm:t>
        <a:bodyPr/>
        <a:lstStyle/>
        <a:p>
          <a:endParaRPr lang="pl-PL"/>
        </a:p>
      </dgm:t>
    </dgm:pt>
    <dgm:pt modelId="{4FBC6275-DA4F-49BE-8C90-4908E10F5BA0}">
      <dgm:prSet phldrT="[Tekst]" custT="1"/>
      <dgm:spPr/>
      <dgm:t>
        <a:bodyPr/>
        <a:lstStyle/>
        <a:p>
          <a:r>
            <a:rPr lang="pl-PL" sz="2800" dirty="0" smtClean="0"/>
            <a:t>Zarządzanie strategiczne</a:t>
          </a:r>
          <a:endParaRPr lang="pl-PL" sz="2800" dirty="0"/>
        </a:p>
      </dgm:t>
    </dgm:pt>
    <dgm:pt modelId="{BC1339F7-EA17-422F-976D-2A5B6A36C9EA}" type="parTrans" cxnId="{94518D80-358F-4BA8-BE68-6DE4DBAAEBF7}">
      <dgm:prSet/>
      <dgm:spPr/>
      <dgm:t>
        <a:bodyPr/>
        <a:lstStyle/>
        <a:p>
          <a:endParaRPr lang="pl-PL"/>
        </a:p>
      </dgm:t>
    </dgm:pt>
    <dgm:pt modelId="{8F46D23A-387F-42E8-AF92-E34E983DF03D}" type="sibTrans" cxnId="{94518D80-358F-4BA8-BE68-6DE4DBAAEBF7}">
      <dgm:prSet/>
      <dgm:spPr/>
      <dgm:t>
        <a:bodyPr/>
        <a:lstStyle/>
        <a:p>
          <a:endParaRPr lang="pl-PL"/>
        </a:p>
      </dgm:t>
    </dgm:pt>
    <dgm:pt modelId="{44C41A42-2C17-441A-BEAB-EB11A536153E}" type="pres">
      <dgm:prSet presAssocID="{5E6011DF-8F7C-45FC-BB97-7C69576270FD}" presName="Name0" presStyleCnt="0">
        <dgm:presLayoutVars>
          <dgm:dir/>
          <dgm:resizeHandles val="exact"/>
        </dgm:presLayoutVars>
      </dgm:prSet>
      <dgm:spPr/>
    </dgm:pt>
    <dgm:pt modelId="{A87275D7-941D-443E-93F7-07EEC2140B02}" type="pres">
      <dgm:prSet presAssocID="{39EC5895-22DD-40EB-BB94-B8B26F929B56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8FCE90-CBAF-4149-A8F7-15EAC52F458B}" type="pres">
      <dgm:prSet presAssocID="{391BB215-2552-4303-8043-84AF08EC2016}" presName="parSpace" presStyleCnt="0"/>
      <dgm:spPr/>
    </dgm:pt>
    <dgm:pt modelId="{760AC48B-ED88-425C-B404-4D365F3A2250}" type="pres">
      <dgm:prSet presAssocID="{4FBC6275-DA4F-49BE-8C90-4908E10F5BA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518D80-358F-4BA8-BE68-6DE4DBAAEBF7}" srcId="{5E6011DF-8F7C-45FC-BB97-7C69576270FD}" destId="{4FBC6275-DA4F-49BE-8C90-4908E10F5BA0}" srcOrd="1" destOrd="0" parTransId="{BC1339F7-EA17-422F-976D-2A5B6A36C9EA}" sibTransId="{8F46D23A-387F-42E8-AF92-E34E983DF03D}"/>
    <dgm:cxn modelId="{3EB28FF3-DE57-44CB-8D80-D7A642ADF454}" type="presOf" srcId="{4FBC6275-DA4F-49BE-8C90-4908E10F5BA0}" destId="{760AC48B-ED88-425C-B404-4D365F3A2250}" srcOrd="0" destOrd="0" presId="urn:microsoft.com/office/officeart/2005/8/layout/hChevron3"/>
    <dgm:cxn modelId="{D1D6349D-EE8F-4B28-8F7A-9792A90EAAC8}" type="presOf" srcId="{39EC5895-22DD-40EB-BB94-B8B26F929B56}" destId="{A87275D7-941D-443E-93F7-07EEC2140B02}" srcOrd="0" destOrd="0" presId="urn:microsoft.com/office/officeart/2005/8/layout/hChevron3"/>
    <dgm:cxn modelId="{59495341-10C1-4780-9FA2-B887D3EAD284}" type="presOf" srcId="{5E6011DF-8F7C-45FC-BB97-7C69576270FD}" destId="{44C41A42-2C17-441A-BEAB-EB11A536153E}" srcOrd="0" destOrd="0" presId="urn:microsoft.com/office/officeart/2005/8/layout/hChevron3"/>
    <dgm:cxn modelId="{E2A594B2-078C-4427-8811-3664EFAB0591}" srcId="{5E6011DF-8F7C-45FC-BB97-7C69576270FD}" destId="{39EC5895-22DD-40EB-BB94-B8B26F929B56}" srcOrd="0" destOrd="0" parTransId="{51535112-9CCB-4B3A-89DF-692CA5532EBA}" sibTransId="{391BB215-2552-4303-8043-84AF08EC2016}"/>
    <dgm:cxn modelId="{90798372-51DA-4A53-8AFE-AF4B5BE16576}" type="presParOf" srcId="{44C41A42-2C17-441A-BEAB-EB11A536153E}" destId="{A87275D7-941D-443E-93F7-07EEC2140B02}" srcOrd="0" destOrd="0" presId="urn:microsoft.com/office/officeart/2005/8/layout/hChevron3"/>
    <dgm:cxn modelId="{27999CC9-FF71-41C0-A9EF-23F4CCB2B989}" type="presParOf" srcId="{44C41A42-2C17-441A-BEAB-EB11A536153E}" destId="{068FCE90-CBAF-4149-A8F7-15EAC52F458B}" srcOrd="1" destOrd="0" presId="urn:microsoft.com/office/officeart/2005/8/layout/hChevron3"/>
    <dgm:cxn modelId="{D76C0272-5549-4782-BE0E-010B85D25FD2}" type="presParOf" srcId="{44C41A42-2C17-441A-BEAB-EB11A536153E}" destId="{760AC48B-ED88-425C-B404-4D365F3A225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011DF-8F7C-45FC-BB97-7C69576270FD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39EC5895-22DD-40EB-BB94-B8B26F929B56}">
      <dgm:prSet phldrT="[Tekst]" custT="1"/>
      <dgm:spPr/>
      <dgm:t>
        <a:bodyPr/>
        <a:lstStyle/>
        <a:p>
          <a:r>
            <a:rPr lang="pl-PL" sz="2800" dirty="0" smtClean="0"/>
            <a:t>Kierownictwo Projektu</a:t>
          </a:r>
          <a:endParaRPr lang="pl-PL" sz="2800" dirty="0"/>
        </a:p>
      </dgm:t>
    </dgm:pt>
    <dgm:pt modelId="{51535112-9CCB-4B3A-89DF-692CA5532EBA}" type="parTrans" cxnId="{E2A594B2-078C-4427-8811-3664EFAB0591}">
      <dgm:prSet/>
      <dgm:spPr/>
      <dgm:t>
        <a:bodyPr/>
        <a:lstStyle/>
        <a:p>
          <a:endParaRPr lang="pl-PL"/>
        </a:p>
      </dgm:t>
    </dgm:pt>
    <dgm:pt modelId="{391BB215-2552-4303-8043-84AF08EC2016}" type="sibTrans" cxnId="{E2A594B2-078C-4427-8811-3664EFAB0591}">
      <dgm:prSet/>
      <dgm:spPr/>
      <dgm:t>
        <a:bodyPr/>
        <a:lstStyle/>
        <a:p>
          <a:endParaRPr lang="pl-PL"/>
        </a:p>
      </dgm:t>
    </dgm:pt>
    <dgm:pt modelId="{4FBC6275-DA4F-49BE-8C90-4908E10F5BA0}">
      <dgm:prSet phldrT="[Tekst]" custT="1"/>
      <dgm:spPr/>
      <dgm:t>
        <a:bodyPr/>
        <a:lstStyle/>
        <a:p>
          <a:r>
            <a:rPr lang="pl-PL" sz="2800" dirty="0" smtClean="0"/>
            <a:t>Zarządzanie operacyjne</a:t>
          </a:r>
          <a:endParaRPr lang="pl-PL" sz="2800" dirty="0"/>
        </a:p>
      </dgm:t>
    </dgm:pt>
    <dgm:pt modelId="{BC1339F7-EA17-422F-976D-2A5B6A36C9EA}" type="parTrans" cxnId="{94518D80-358F-4BA8-BE68-6DE4DBAAEBF7}">
      <dgm:prSet/>
      <dgm:spPr/>
      <dgm:t>
        <a:bodyPr/>
        <a:lstStyle/>
        <a:p>
          <a:endParaRPr lang="pl-PL"/>
        </a:p>
      </dgm:t>
    </dgm:pt>
    <dgm:pt modelId="{8F46D23A-387F-42E8-AF92-E34E983DF03D}" type="sibTrans" cxnId="{94518D80-358F-4BA8-BE68-6DE4DBAAEBF7}">
      <dgm:prSet/>
      <dgm:spPr/>
      <dgm:t>
        <a:bodyPr/>
        <a:lstStyle/>
        <a:p>
          <a:endParaRPr lang="pl-PL"/>
        </a:p>
      </dgm:t>
    </dgm:pt>
    <dgm:pt modelId="{44C41A42-2C17-441A-BEAB-EB11A536153E}" type="pres">
      <dgm:prSet presAssocID="{5E6011DF-8F7C-45FC-BB97-7C69576270FD}" presName="Name0" presStyleCnt="0">
        <dgm:presLayoutVars>
          <dgm:dir/>
          <dgm:resizeHandles val="exact"/>
        </dgm:presLayoutVars>
      </dgm:prSet>
      <dgm:spPr/>
    </dgm:pt>
    <dgm:pt modelId="{A87275D7-941D-443E-93F7-07EEC2140B02}" type="pres">
      <dgm:prSet presAssocID="{39EC5895-22DD-40EB-BB94-B8B26F929B56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8FCE90-CBAF-4149-A8F7-15EAC52F458B}" type="pres">
      <dgm:prSet presAssocID="{391BB215-2552-4303-8043-84AF08EC2016}" presName="parSpace" presStyleCnt="0"/>
      <dgm:spPr/>
    </dgm:pt>
    <dgm:pt modelId="{760AC48B-ED88-425C-B404-4D365F3A2250}" type="pres">
      <dgm:prSet presAssocID="{4FBC6275-DA4F-49BE-8C90-4908E10F5BA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0AAA897-B075-4582-A61B-0036F0F97FA1}" type="presOf" srcId="{4FBC6275-DA4F-49BE-8C90-4908E10F5BA0}" destId="{760AC48B-ED88-425C-B404-4D365F3A2250}" srcOrd="0" destOrd="0" presId="urn:microsoft.com/office/officeart/2005/8/layout/hChevron3"/>
    <dgm:cxn modelId="{94518D80-358F-4BA8-BE68-6DE4DBAAEBF7}" srcId="{5E6011DF-8F7C-45FC-BB97-7C69576270FD}" destId="{4FBC6275-DA4F-49BE-8C90-4908E10F5BA0}" srcOrd="1" destOrd="0" parTransId="{BC1339F7-EA17-422F-976D-2A5B6A36C9EA}" sibTransId="{8F46D23A-387F-42E8-AF92-E34E983DF03D}"/>
    <dgm:cxn modelId="{1C2D8F51-E94D-49BD-B6BA-4098221838D2}" type="presOf" srcId="{5E6011DF-8F7C-45FC-BB97-7C69576270FD}" destId="{44C41A42-2C17-441A-BEAB-EB11A536153E}" srcOrd="0" destOrd="0" presId="urn:microsoft.com/office/officeart/2005/8/layout/hChevron3"/>
    <dgm:cxn modelId="{A4029D7B-6DBF-49D1-BA2D-4B033580403B}" type="presOf" srcId="{39EC5895-22DD-40EB-BB94-B8B26F929B56}" destId="{A87275D7-941D-443E-93F7-07EEC2140B02}" srcOrd="0" destOrd="0" presId="urn:microsoft.com/office/officeart/2005/8/layout/hChevron3"/>
    <dgm:cxn modelId="{E2A594B2-078C-4427-8811-3664EFAB0591}" srcId="{5E6011DF-8F7C-45FC-BB97-7C69576270FD}" destId="{39EC5895-22DD-40EB-BB94-B8B26F929B56}" srcOrd="0" destOrd="0" parTransId="{51535112-9CCB-4B3A-89DF-692CA5532EBA}" sibTransId="{391BB215-2552-4303-8043-84AF08EC2016}"/>
    <dgm:cxn modelId="{A31E5D46-F8C4-4647-A4EB-DB1B50043469}" type="presParOf" srcId="{44C41A42-2C17-441A-BEAB-EB11A536153E}" destId="{A87275D7-941D-443E-93F7-07EEC2140B02}" srcOrd="0" destOrd="0" presId="urn:microsoft.com/office/officeart/2005/8/layout/hChevron3"/>
    <dgm:cxn modelId="{4E407822-5E2F-467F-83FF-EF126F387C14}" type="presParOf" srcId="{44C41A42-2C17-441A-BEAB-EB11A536153E}" destId="{068FCE90-CBAF-4149-A8F7-15EAC52F458B}" srcOrd="1" destOrd="0" presId="urn:microsoft.com/office/officeart/2005/8/layout/hChevron3"/>
    <dgm:cxn modelId="{35D7DCBA-5608-463B-A828-360A2DE78335}" type="presParOf" srcId="{44C41A42-2C17-441A-BEAB-EB11A536153E}" destId="{760AC48B-ED88-425C-B404-4D365F3A225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011DF-8F7C-45FC-BB97-7C69576270FD}" type="doc">
      <dgm:prSet loTypeId="urn:microsoft.com/office/officeart/2005/8/layout/hChevron3" loCatId="process" qsTypeId="urn:microsoft.com/office/officeart/2005/8/quickstyle/simple1" qsCatId="simple" csTypeId="urn:microsoft.com/office/officeart/2005/8/colors/accent1_5" csCatId="accent1" phldr="1"/>
      <dgm:spPr/>
    </dgm:pt>
    <dgm:pt modelId="{39EC5895-22DD-40EB-BB94-B8B26F929B56}">
      <dgm:prSet phldrT="[Tekst]" custT="1"/>
      <dgm:spPr/>
      <dgm:t>
        <a:bodyPr/>
        <a:lstStyle/>
        <a:p>
          <a:r>
            <a:rPr lang="pl-PL" sz="2800" dirty="0" smtClean="0"/>
            <a:t>Zespoły Projektowe</a:t>
          </a:r>
          <a:endParaRPr lang="pl-PL" sz="2800" dirty="0"/>
        </a:p>
      </dgm:t>
    </dgm:pt>
    <dgm:pt modelId="{51535112-9CCB-4B3A-89DF-692CA5532EBA}" type="parTrans" cxnId="{E2A594B2-078C-4427-8811-3664EFAB0591}">
      <dgm:prSet/>
      <dgm:spPr/>
      <dgm:t>
        <a:bodyPr/>
        <a:lstStyle/>
        <a:p>
          <a:endParaRPr lang="pl-PL"/>
        </a:p>
      </dgm:t>
    </dgm:pt>
    <dgm:pt modelId="{391BB215-2552-4303-8043-84AF08EC2016}" type="sibTrans" cxnId="{E2A594B2-078C-4427-8811-3664EFAB0591}">
      <dgm:prSet/>
      <dgm:spPr/>
      <dgm:t>
        <a:bodyPr/>
        <a:lstStyle/>
        <a:p>
          <a:endParaRPr lang="pl-PL"/>
        </a:p>
      </dgm:t>
    </dgm:pt>
    <dgm:pt modelId="{4FBC6275-DA4F-49BE-8C90-4908E10F5BA0}">
      <dgm:prSet phldrT="[Tekst]" custT="1"/>
      <dgm:spPr/>
      <dgm:t>
        <a:bodyPr/>
        <a:lstStyle/>
        <a:p>
          <a:r>
            <a:rPr lang="pl-PL" sz="2800" dirty="0" smtClean="0"/>
            <a:t>Dostarczanie produktów</a:t>
          </a:r>
          <a:endParaRPr lang="pl-PL" sz="2800" dirty="0"/>
        </a:p>
      </dgm:t>
    </dgm:pt>
    <dgm:pt modelId="{BC1339F7-EA17-422F-976D-2A5B6A36C9EA}" type="parTrans" cxnId="{94518D80-358F-4BA8-BE68-6DE4DBAAEBF7}">
      <dgm:prSet/>
      <dgm:spPr/>
      <dgm:t>
        <a:bodyPr/>
        <a:lstStyle/>
        <a:p>
          <a:endParaRPr lang="pl-PL"/>
        </a:p>
      </dgm:t>
    </dgm:pt>
    <dgm:pt modelId="{8F46D23A-387F-42E8-AF92-E34E983DF03D}" type="sibTrans" cxnId="{94518D80-358F-4BA8-BE68-6DE4DBAAEBF7}">
      <dgm:prSet/>
      <dgm:spPr/>
      <dgm:t>
        <a:bodyPr/>
        <a:lstStyle/>
        <a:p>
          <a:endParaRPr lang="pl-PL"/>
        </a:p>
      </dgm:t>
    </dgm:pt>
    <dgm:pt modelId="{44C41A42-2C17-441A-BEAB-EB11A536153E}" type="pres">
      <dgm:prSet presAssocID="{5E6011DF-8F7C-45FC-BB97-7C69576270FD}" presName="Name0" presStyleCnt="0">
        <dgm:presLayoutVars>
          <dgm:dir/>
          <dgm:resizeHandles val="exact"/>
        </dgm:presLayoutVars>
      </dgm:prSet>
      <dgm:spPr/>
    </dgm:pt>
    <dgm:pt modelId="{A87275D7-941D-443E-93F7-07EEC2140B02}" type="pres">
      <dgm:prSet presAssocID="{39EC5895-22DD-40EB-BB94-B8B26F929B56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8FCE90-CBAF-4149-A8F7-15EAC52F458B}" type="pres">
      <dgm:prSet presAssocID="{391BB215-2552-4303-8043-84AF08EC2016}" presName="parSpace" presStyleCnt="0"/>
      <dgm:spPr/>
    </dgm:pt>
    <dgm:pt modelId="{760AC48B-ED88-425C-B404-4D365F3A2250}" type="pres">
      <dgm:prSet presAssocID="{4FBC6275-DA4F-49BE-8C90-4908E10F5BA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518D80-358F-4BA8-BE68-6DE4DBAAEBF7}" srcId="{5E6011DF-8F7C-45FC-BB97-7C69576270FD}" destId="{4FBC6275-DA4F-49BE-8C90-4908E10F5BA0}" srcOrd="1" destOrd="0" parTransId="{BC1339F7-EA17-422F-976D-2A5B6A36C9EA}" sibTransId="{8F46D23A-387F-42E8-AF92-E34E983DF03D}"/>
    <dgm:cxn modelId="{E2A594B2-078C-4427-8811-3664EFAB0591}" srcId="{5E6011DF-8F7C-45FC-BB97-7C69576270FD}" destId="{39EC5895-22DD-40EB-BB94-B8B26F929B56}" srcOrd="0" destOrd="0" parTransId="{51535112-9CCB-4B3A-89DF-692CA5532EBA}" sibTransId="{391BB215-2552-4303-8043-84AF08EC2016}"/>
    <dgm:cxn modelId="{C55950D4-68E1-48BC-8ABB-9EFD56C0F5C3}" type="presOf" srcId="{5E6011DF-8F7C-45FC-BB97-7C69576270FD}" destId="{44C41A42-2C17-441A-BEAB-EB11A536153E}" srcOrd="0" destOrd="0" presId="urn:microsoft.com/office/officeart/2005/8/layout/hChevron3"/>
    <dgm:cxn modelId="{E4DE3564-262A-4F08-B9D1-DFF74C246577}" type="presOf" srcId="{4FBC6275-DA4F-49BE-8C90-4908E10F5BA0}" destId="{760AC48B-ED88-425C-B404-4D365F3A2250}" srcOrd="0" destOrd="0" presId="urn:microsoft.com/office/officeart/2005/8/layout/hChevron3"/>
    <dgm:cxn modelId="{2D399490-AF4C-4012-9C7B-518F661FC069}" type="presOf" srcId="{39EC5895-22DD-40EB-BB94-B8B26F929B56}" destId="{A87275D7-941D-443E-93F7-07EEC2140B02}" srcOrd="0" destOrd="0" presId="urn:microsoft.com/office/officeart/2005/8/layout/hChevron3"/>
    <dgm:cxn modelId="{E346A860-2791-46F5-915F-8D18160D8A31}" type="presParOf" srcId="{44C41A42-2C17-441A-BEAB-EB11A536153E}" destId="{A87275D7-941D-443E-93F7-07EEC2140B02}" srcOrd="0" destOrd="0" presId="urn:microsoft.com/office/officeart/2005/8/layout/hChevron3"/>
    <dgm:cxn modelId="{3C961B85-64B0-4C06-9AEA-233A3C130346}" type="presParOf" srcId="{44C41A42-2C17-441A-BEAB-EB11A536153E}" destId="{068FCE90-CBAF-4149-A8F7-15EAC52F458B}" srcOrd="1" destOrd="0" presId="urn:microsoft.com/office/officeart/2005/8/layout/hChevron3"/>
    <dgm:cxn modelId="{85722732-A3F4-475B-BB3D-499C7AF2980E}" type="presParOf" srcId="{44C41A42-2C17-441A-BEAB-EB11A536153E}" destId="{760AC48B-ED88-425C-B404-4D365F3A2250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275D7-941D-443E-93F7-07EEC2140B02}">
      <dsp:nvSpPr>
        <dsp:cNvPr id="0" name=""/>
        <dsp:cNvSpPr/>
      </dsp:nvSpPr>
      <dsp:spPr>
        <a:xfrm>
          <a:off x="5400" y="0"/>
          <a:ext cx="3834274" cy="936105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Komitet Sterujący</a:t>
          </a:r>
          <a:endParaRPr lang="pl-PL" sz="2800" kern="1200" dirty="0"/>
        </a:p>
      </dsp:txBody>
      <dsp:txXfrm>
        <a:off x="5400" y="0"/>
        <a:ext cx="3600248" cy="936105"/>
      </dsp:txXfrm>
    </dsp:sp>
    <dsp:sp modelId="{760AC48B-ED88-425C-B404-4D365F3A2250}">
      <dsp:nvSpPr>
        <dsp:cNvPr id="0" name=""/>
        <dsp:cNvSpPr/>
      </dsp:nvSpPr>
      <dsp:spPr>
        <a:xfrm>
          <a:off x="3072820" y="0"/>
          <a:ext cx="3834274" cy="936105"/>
        </a:xfrm>
        <a:prstGeom prst="chevron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Zarządzanie strategiczne</a:t>
          </a:r>
          <a:endParaRPr lang="pl-PL" sz="2800" kern="1200" dirty="0"/>
        </a:p>
      </dsp:txBody>
      <dsp:txXfrm>
        <a:off x="3540873" y="0"/>
        <a:ext cx="2898169" cy="936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275D7-941D-443E-93F7-07EEC2140B02}">
      <dsp:nvSpPr>
        <dsp:cNvPr id="0" name=""/>
        <dsp:cNvSpPr/>
      </dsp:nvSpPr>
      <dsp:spPr>
        <a:xfrm>
          <a:off x="5400" y="0"/>
          <a:ext cx="3834274" cy="936105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Kierownictwo Projektu</a:t>
          </a:r>
          <a:endParaRPr lang="pl-PL" sz="2800" kern="1200" dirty="0"/>
        </a:p>
      </dsp:txBody>
      <dsp:txXfrm>
        <a:off x="5400" y="0"/>
        <a:ext cx="3600248" cy="936105"/>
      </dsp:txXfrm>
    </dsp:sp>
    <dsp:sp modelId="{760AC48B-ED88-425C-B404-4D365F3A2250}">
      <dsp:nvSpPr>
        <dsp:cNvPr id="0" name=""/>
        <dsp:cNvSpPr/>
      </dsp:nvSpPr>
      <dsp:spPr>
        <a:xfrm>
          <a:off x="3072820" y="0"/>
          <a:ext cx="3834274" cy="936105"/>
        </a:xfrm>
        <a:prstGeom prst="chevr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Zarządzanie operacyjne</a:t>
          </a:r>
          <a:endParaRPr lang="pl-PL" sz="2800" kern="1200" dirty="0"/>
        </a:p>
      </dsp:txBody>
      <dsp:txXfrm>
        <a:off x="3540873" y="0"/>
        <a:ext cx="2898169" cy="936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275D7-941D-443E-93F7-07EEC2140B02}">
      <dsp:nvSpPr>
        <dsp:cNvPr id="0" name=""/>
        <dsp:cNvSpPr/>
      </dsp:nvSpPr>
      <dsp:spPr>
        <a:xfrm>
          <a:off x="5400" y="0"/>
          <a:ext cx="3834274" cy="936105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Zespoły Projektowe</a:t>
          </a:r>
          <a:endParaRPr lang="pl-PL" sz="2800" kern="1200" dirty="0"/>
        </a:p>
      </dsp:txBody>
      <dsp:txXfrm>
        <a:off x="5400" y="0"/>
        <a:ext cx="3600248" cy="936105"/>
      </dsp:txXfrm>
    </dsp:sp>
    <dsp:sp modelId="{760AC48B-ED88-425C-B404-4D365F3A2250}">
      <dsp:nvSpPr>
        <dsp:cNvPr id="0" name=""/>
        <dsp:cNvSpPr/>
      </dsp:nvSpPr>
      <dsp:spPr>
        <a:xfrm>
          <a:off x="3072820" y="0"/>
          <a:ext cx="3834274" cy="93610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Dostarczanie produktów</a:t>
          </a:r>
          <a:endParaRPr lang="pl-PL" sz="2800" kern="1200" dirty="0"/>
        </a:p>
      </dsp:txBody>
      <dsp:txXfrm>
        <a:off x="3540873" y="0"/>
        <a:ext cx="2898169" cy="936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CF2A6-DCE3-4DC7-B71F-2CC31F4A1A82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636D7-5EF9-4338-BEE8-9C3EEF166C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75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BA54-3A05-4B9B-92FD-2330C5B9254C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9C26-F72E-42A2-B72B-6D502F455B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89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Kanclerz</a:t>
            </a:r>
            <a:r>
              <a:rPr lang="pl-PL" baseline="0" dirty="0" smtClean="0"/>
              <a:t> – powitanie i inicjacja spotkania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80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Paweł Wala (Wiceprezes</a:t>
            </a:r>
            <a:r>
              <a:rPr lang="pl-PL" baseline="0" dirty="0" smtClean="0"/>
              <a:t> Zarządu SI-Consulting S.A.)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37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Paweł Wala (Wiceprezes</a:t>
            </a:r>
            <a:r>
              <a:rPr lang="pl-PL" baseline="0" dirty="0" smtClean="0"/>
              <a:t> Zarządu SI-Consulting S.A.)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77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Paweł Wala (Wiceprezes</a:t>
            </a:r>
            <a:r>
              <a:rPr lang="pl-PL" baseline="0" dirty="0" smtClean="0"/>
              <a:t> Zarządu SI-Consulting S.A.)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014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Kanclerz</a:t>
            </a:r>
            <a:r>
              <a:rPr lang="pl-PL" baseline="0" dirty="0" smtClean="0"/>
              <a:t> – powitanie i inicjacja spotkania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804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Gabriel Matus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966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809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5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462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08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Gabriel Matus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67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3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547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546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445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281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218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636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  <a:r>
              <a:rPr lang="pl-PL" baseline="0" dirty="0" smtClean="0"/>
              <a:t> / Mariusz Groszek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478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599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  <a:r>
              <a:rPr lang="pl-PL" baseline="0" dirty="0" smtClean="0"/>
              <a:t> / Mariusz Groszek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80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Gabriel Matus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103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  <a:r>
              <a:rPr lang="pl-PL" baseline="0" dirty="0" smtClean="0"/>
              <a:t> / Mariusz Groszek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937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Gabriel Matus</a:t>
            </a:r>
            <a:r>
              <a:rPr lang="pl-PL" baseline="0" dirty="0" smtClean="0"/>
              <a:t> / Mariusz Groszek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75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Mariusz Groszek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4216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0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6057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879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567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720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6349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2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Gabriel Matus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758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Mariusz Groszek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795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Gabriel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8965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Kanclerz</a:t>
            </a:r>
            <a:r>
              <a:rPr lang="pl-PL" baseline="0" dirty="0" smtClean="0"/>
              <a:t> – powitanie i inicjacja spotkania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80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Kanclerz</a:t>
            </a:r>
            <a:r>
              <a:rPr lang="pl-PL" baseline="0" dirty="0" smtClean="0"/>
              <a:t> – powitanie i inicjacja spotkania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804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Paweł Wala (Wiceprezes</a:t>
            </a:r>
            <a:r>
              <a:rPr lang="pl-PL" baseline="0" dirty="0" smtClean="0"/>
              <a:t> Zarządu SI-Consulting S.A.)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16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Paweł Wala (Wiceprezes</a:t>
            </a:r>
            <a:r>
              <a:rPr lang="pl-PL" baseline="0" dirty="0" smtClean="0"/>
              <a:t> Zarządu SI-Consulting S.A.)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6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Paweł Wala (Wiceprezes</a:t>
            </a:r>
            <a:r>
              <a:rPr lang="pl-PL" baseline="0" dirty="0" smtClean="0"/>
              <a:t> Zarządu SI-Consulting S.A.)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346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Paweł Wala (Wiceprezes</a:t>
            </a:r>
            <a:r>
              <a:rPr lang="pl-PL" baseline="0" dirty="0" smtClean="0"/>
              <a:t> Zarządu SI-Consulting S.A.)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D9C26-F72E-42A2-B72B-6D502F455B4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89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477A-0E01-4AE3-930F-A2B393697C8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4AC4-BDE4-4A2B-8F8C-BD144375499B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2703-2EFC-4AAF-B030-623E49AA4DDB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14F-9557-49F8-8C42-4FDAD312E98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8E6C-A620-4F85-9AD2-267407A27EF6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E5F8-42B1-4BF2-A7AF-9F705C06858C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900E-B90F-4AE3-BADE-0CDE5B2B3974}" type="datetime1">
              <a:rPr lang="pl-PL" smtClean="0"/>
              <a:t>2014-02-06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2229-260D-4200-8ADB-2D51966BD115}" type="datetime1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D2CE-C2D6-48CB-81EA-640512F68F73}" type="datetime1">
              <a:rPr lang="pl-PL" smtClean="0"/>
              <a:t>2014-02-06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C773-2FFA-42CB-BAC1-87CDEE72FBA6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F165-FB5C-4372-BB35-F498A0851BFE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4D58-3349-4EBB-9386-D961E2F55BD4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76676-2A0F-481F-A3E1-653727DE2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jpeg"/><Relationship Id="rId21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10.jpeg"/><Relationship Id="rId21" Type="http://schemas.openxmlformats.org/officeDocument/2006/relationships/image" Target="../media/image26.jpeg"/><Relationship Id="rId34" Type="http://schemas.openxmlformats.org/officeDocument/2006/relationships/image" Target="../media/image39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3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32" Type="http://schemas.openxmlformats.org/officeDocument/2006/relationships/image" Target="../media/image37.jpeg"/><Relationship Id="rId37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36" Type="http://schemas.openxmlformats.org/officeDocument/2006/relationships/image" Target="../media/image6.emf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31" Type="http://schemas.openxmlformats.org/officeDocument/2006/relationships/image" Target="../media/image36.jpeg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jpeg"/><Relationship Id="rId35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6.emf"/><Relationship Id="rId5" Type="http://schemas.openxmlformats.org/officeDocument/2006/relationships/image" Target="../media/image41.png"/><Relationship Id="rId10" Type="http://schemas.openxmlformats.org/officeDocument/2006/relationships/image" Target="../media/image5.png"/><Relationship Id="rId4" Type="http://schemas.openxmlformats.org/officeDocument/2006/relationships/image" Target="../media/image40.jpe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068" y="4505413"/>
            <a:ext cx="6863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projekt SAP-FI</a:t>
            </a:r>
          </a:p>
          <a:p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inauguracja III etapu</a:t>
            </a:r>
          </a:p>
        </p:txBody>
      </p:sp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" y="5904566"/>
            <a:ext cx="8682396" cy="952297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zaokrąglony 33"/>
          <p:cNvSpPr/>
          <p:nvPr/>
        </p:nvSpPr>
        <p:spPr>
          <a:xfrm>
            <a:off x="6300192" y="2080012"/>
            <a:ext cx="2699097" cy="45893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/>
          <p:cNvSpPr/>
          <p:nvPr/>
        </p:nvSpPr>
        <p:spPr>
          <a:xfrm>
            <a:off x="3294217" y="2080012"/>
            <a:ext cx="2789951" cy="45893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179512" y="2080012"/>
            <a:ext cx="2880320" cy="45893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94825" y="1484784"/>
            <a:ext cx="48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Zespół wdrożeniowy  - finanse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4717" y="2226041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Arkadiusz Woźniak (FI)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174733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2001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0637" y="3143110"/>
            <a:ext cx="2461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Poznaniu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we Wrocławiu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Toruniu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Gdańsku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Carlsberg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Cadbury Wedel</a:t>
            </a:r>
          </a:p>
          <a:p>
            <a:pPr algn="ctr"/>
            <a:r>
              <a:rPr lang="pl-PL" dirty="0" smtClean="0"/>
              <a:t>…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309936" y="2226041"/>
            <a:ext cx="242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Szymon Okrągły (CO)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139952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2006</a:t>
            </a:r>
            <a:endParaRPr lang="pl-PL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96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26"/>
          <p:cNvSpPr txBox="1"/>
          <p:nvPr/>
        </p:nvSpPr>
        <p:spPr>
          <a:xfrm>
            <a:off x="3275856" y="3143110"/>
            <a:ext cx="224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Volvo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Impel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ARAJ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KGHM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Cadbury Wedel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Energia Pro / </a:t>
            </a:r>
            <a:r>
              <a:rPr lang="pl-PL" dirty="0" err="1" smtClean="0"/>
              <a:t>Tauron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Zelmer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Grupa Azoty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Randstad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Mitsubishi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PKP Energetyka</a:t>
            </a:r>
          </a:p>
          <a:p>
            <a:pPr algn="ctr"/>
            <a:r>
              <a:rPr lang="pl-PL" dirty="0" smtClean="0"/>
              <a:t>…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6390316" y="2226041"/>
            <a:ext cx="221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Tomasz Maroń (PS)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7220332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1999</a:t>
            </a:r>
            <a:endParaRPr lang="pl-PL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76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ole tekstowe 30"/>
          <p:cNvSpPr txBox="1"/>
          <p:nvPr/>
        </p:nvSpPr>
        <p:spPr>
          <a:xfrm>
            <a:off x="6356236" y="3143110"/>
            <a:ext cx="224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Servisco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Alstom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Opoczno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Kronopol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Danfos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Jelfa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Mercedes-Benz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Roto Frank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Cadbury Wedel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Zelmer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Carlsberg</a:t>
            </a:r>
            <a:endParaRPr lang="pl-PL" dirty="0" smtClean="0"/>
          </a:p>
          <a:p>
            <a:pPr algn="ctr"/>
            <a:r>
              <a:rPr lang="pl-PL" dirty="0" smtClean="0"/>
              <a:t>…</a:t>
            </a:r>
          </a:p>
        </p:txBody>
      </p:sp>
      <p:grpSp>
        <p:nvGrpSpPr>
          <p:cNvPr id="19" name="Grupa 18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20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21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22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8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3" grpId="0" animBg="1"/>
      <p:bldP spid="9" grpId="0"/>
      <p:bldP spid="2" grpId="0"/>
      <p:bldP spid="4" grpId="0"/>
      <p:bldP spid="24" grpId="0"/>
      <p:bldP spid="25" grpId="0"/>
      <p:bldP spid="27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zaokrąglony 33"/>
          <p:cNvSpPr/>
          <p:nvPr/>
        </p:nvSpPr>
        <p:spPr>
          <a:xfrm>
            <a:off x="6300192" y="2080012"/>
            <a:ext cx="2699097" cy="45893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zaokrąglony 32"/>
          <p:cNvSpPr/>
          <p:nvPr/>
        </p:nvSpPr>
        <p:spPr>
          <a:xfrm>
            <a:off x="3294217" y="2080012"/>
            <a:ext cx="2789951" cy="45893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179512" y="2080012"/>
            <a:ext cx="2880320" cy="45893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1484784"/>
            <a:ext cx="6192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Zespół wdrożeniowy  - technologia i BW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4717" y="2226041"/>
            <a:ext cx="2580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Paweł Budkiewicz (BC)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174733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2000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0637" y="3143110"/>
            <a:ext cx="2461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Poznaniu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Wyższa Szkoła Bankowa we Wrocławiu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Toruniu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Gdańsku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Mercedes-Benz Polska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Żabka Polska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TVP</a:t>
            </a:r>
          </a:p>
          <a:p>
            <a:pPr algn="ctr"/>
            <a:r>
              <a:rPr lang="pl-PL" dirty="0" smtClean="0"/>
              <a:t>…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309936" y="2226041"/>
            <a:ext cx="28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Dariusz Wiśniewski (BW)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139952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1996</a:t>
            </a:r>
            <a:endParaRPr lang="pl-PL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96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26"/>
          <p:cNvSpPr txBox="1"/>
          <p:nvPr/>
        </p:nvSpPr>
        <p:spPr>
          <a:xfrm>
            <a:off x="3275856" y="3143110"/>
            <a:ext cx="224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Poznaniu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Wyższa Szkoła Bankowa we Wrocławiu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Toruniu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Wyższa Szkoła Bankowa w Gdańsku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Lotos Oil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Amica</a:t>
            </a:r>
          </a:p>
          <a:p>
            <a:pPr algn="ctr"/>
            <a:r>
              <a:rPr lang="pl-PL" dirty="0" smtClean="0"/>
              <a:t>…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6390316" y="2226041"/>
            <a:ext cx="2598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Marek Garbacz (ABAP)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7220332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2000</a:t>
            </a:r>
            <a:endParaRPr lang="pl-PL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76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ole tekstowe 30"/>
          <p:cNvSpPr txBox="1"/>
          <p:nvPr/>
        </p:nvSpPr>
        <p:spPr>
          <a:xfrm>
            <a:off x="6356236" y="3143110"/>
            <a:ext cx="2536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Mercedes-Benz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ABB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British American Tobacco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Kronopol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Danfos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Ecolab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Jelfa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TVP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Cadbury Wedel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Zelmer</a:t>
            </a:r>
          </a:p>
          <a:p>
            <a:pPr algn="ctr"/>
            <a:r>
              <a:rPr lang="pl-PL" dirty="0" smtClean="0"/>
              <a:t>…</a:t>
            </a:r>
          </a:p>
        </p:txBody>
      </p:sp>
      <p:grpSp>
        <p:nvGrpSpPr>
          <p:cNvPr id="19" name="Grupa 18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20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21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22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5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23" grpId="0" animBg="1"/>
      <p:bldP spid="9" grpId="0"/>
      <p:bldP spid="2" grpId="0"/>
      <p:bldP spid="4" grpId="0"/>
      <p:bldP spid="24" grpId="0"/>
      <p:bldP spid="25" grpId="0"/>
      <p:bldP spid="27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zaokrąglony 32"/>
          <p:cNvSpPr/>
          <p:nvPr/>
        </p:nvSpPr>
        <p:spPr>
          <a:xfrm>
            <a:off x="3294217" y="2080012"/>
            <a:ext cx="2789951" cy="45893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179512" y="2080012"/>
            <a:ext cx="2880320" cy="45893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94825" y="1484784"/>
            <a:ext cx="5073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Zespół wdrożeniowy  - logistyka 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4717" y="2226041"/>
            <a:ext cx="21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Paweł Bogacz (SD)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174733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2003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0637" y="3143110"/>
            <a:ext cx="224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Jelfa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PTC </a:t>
            </a:r>
            <a:r>
              <a:rPr lang="pl-PL" dirty="0"/>
              <a:t>Era / T-mobile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Impel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PCT Rokita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Cadbury Wedel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US Pharmacia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Neuca</a:t>
            </a:r>
            <a:r>
              <a:rPr lang="pl-PL" dirty="0" smtClean="0"/>
              <a:t> (Torfarm)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Polfa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Polfarmex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Credit Agricole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TVP</a:t>
            </a:r>
          </a:p>
          <a:p>
            <a:pPr algn="ctr"/>
            <a:r>
              <a:rPr lang="pl-PL" dirty="0" smtClean="0"/>
              <a:t>…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309936" y="2226041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Bartłomiej Socha (MM)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139952" y="26261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2002</a:t>
            </a:r>
            <a:endParaRPr lang="pl-PL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96" y="2626151"/>
            <a:ext cx="734956" cy="3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ole tekstowe 26"/>
          <p:cNvSpPr txBox="1"/>
          <p:nvPr/>
        </p:nvSpPr>
        <p:spPr>
          <a:xfrm>
            <a:off x="3275856" y="3143110"/>
            <a:ext cx="224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Jelfa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US Pharmacia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Roto Frank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PTC </a:t>
            </a:r>
            <a:r>
              <a:rPr lang="pl-PL" dirty="0"/>
              <a:t>Era / T-mobile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Cadbury Wedel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Energia Pro / </a:t>
            </a:r>
            <a:r>
              <a:rPr lang="pl-PL" dirty="0" err="1" smtClean="0"/>
              <a:t>Tauron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Zelmer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Impel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Kronopol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Arvato</a:t>
            </a:r>
            <a:r>
              <a:rPr lang="pl-PL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PGNiG</a:t>
            </a:r>
            <a:endParaRPr lang="pl-PL" dirty="0" smtClean="0"/>
          </a:p>
          <a:p>
            <a:pPr algn="ctr"/>
            <a:r>
              <a:rPr lang="pl-PL" dirty="0" smtClean="0"/>
              <a:t>…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15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16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7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2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9" grpId="0"/>
      <p:bldP spid="2" grpId="0"/>
      <p:bldP spid="4" grpId="0"/>
      <p:bldP spid="24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068" y="4725144"/>
            <a:ext cx="686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 przed nami ?</a:t>
            </a:r>
            <a:endParaRPr lang="pl-PL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" y="5904566"/>
            <a:ext cx="8682396" cy="952297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0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Co się wydarzy!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144016" y="4581128"/>
            <a:ext cx="88924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liniowe 1 6"/>
          <p:cNvSpPr/>
          <p:nvPr/>
        </p:nvSpPr>
        <p:spPr>
          <a:xfrm>
            <a:off x="4572000" y="2204864"/>
            <a:ext cx="4104456" cy="2232248"/>
          </a:xfrm>
          <a:prstGeom prst="borderCallout1">
            <a:avLst>
              <a:gd name="adj1" fmla="val 18750"/>
              <a:gd name="adj2" fmla="val -8333"/>
              <a:gd name="adj3" fmla="val 116305"/>
              <a:gd name="adj4" fmla="val -79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Księgujemy faktury i za nie płacimy 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Rozliczamy się z urzędami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Amortyzujemy majątek trwały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Rozliczamy koszty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Zamawiamy materiały i usługi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Rozliczamy projekty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Rezerwujemy sale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aśnienie liniowe 1 7"/>
          <p:cNvSpPr/>
          <p:nvPr/>
        </p:nvSpPr>
        <p:spPr>
          <a:xfrm>
            <a:off x="3705389" y="5315350"/>
            <a:ext cx="2736304" cy="504056"/>
          </a:xfrm>
          <a:prstGeom prst="borderCallout1">
            <a:avLst>
              <a:gd name="adj1" fmla="val -93343"/>
              <a:gd name="adj2" fmla="val 101598"/>
              <a:gd name="adj3" fmla="val 46754"/>
              <a:gd name="adj4" fmla="val 1019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pl-PL" dirty="0" smtClean="0">
                <a:latin typeface="Arial" pitchFamily="34" charset="0"/>
                <a:cs typeface="Arial" pitchFamily="34" charset="0"/>
              </a:rPr>
              <a:t> Zarządzamy studentami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755576" y="3717032"/>
            <a:ext cx="2808312" cy="720080"/>
          </a:xfrm>
          <a:prstGeom prst="borderCallout1">
            <a:avLst>
              <a:gd name="adj1" fmla="val 18750"/>
              <a:gd name="adj2" fmla="val -8333"/>
              <a:gd name="adj3" fmla="val 162103"/>
              <a:gd name="adj4" fmla="val -85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Rozpoczynamy realizację projektu SAP FI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aśnienie liniowe 1 10"/>
          <p:cNvSpPr/>
          <p:nvPr/>
        </p:nvSpPr>
        <p:spPr>
          <a:xfrm>
            <a:off x="4541755" y="5905557"/>
            <a:ext cx="3456384" cy="504056"/>
          </a:xfrm>
          <a:prstGeom prst="borderCallout1">
            <a:avLst>
              <a:gd name="adj1" fmla="val -236090"/>
              <a:gd name="adj2" fmla="val 102329"/>
              <a:gd name="adj3" fmla="val 46754"/>
              <a:gd name="adj4" fmla="val 1023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pl-PL" dirty="0" smtClean="0">
                <a:latin typeface="Arial" pitchFamily="34" charset="0"/>
                <a:cs typeface="Arial" pitchFamily="34" charset="0"/>
              </a:rPr>
              <a:t> Raportujemy z hurtowni danych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4211960" y="2636912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39552" y="386104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4822676"/>
            <a:ext cx="87042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a 19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21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22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23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latin typeface="Arial" pitchFamily="34" charset="0"/>
                <a:cs typeface="Arial" pitchFamily="34" charset="0"/>
              </a:rPr>
              <a:t>O</a:t>
            </a: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toczenie projektu</a:t>
            </a:r>
          </a:p>
          <a:p>
            <a:endParaRPr lang="pl-PL" sz="2000" b="1" u="sng" dirty="0">
              <a:latin typeface="Arial" pitchFamily="34" charset="0"/>
              <a:cs typeface="Arial" pitchFamily="34" charset="0"/>
            </a:endParaRPr>
          </a:p>
          <a:p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endParaRPr lang="pl-PL" sz="20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Projekt SAP-FI prowadzony w związku z realizacją projektu „Podniesienie jakości zarządzania Politechniką Warszawską” współfinansowanego przez Unię Europejską ze środków Europejskiego Funduszu Społecznego. 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10" name="Obraz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" y="5229200"/>
            <a:ext cx="8682396" cy="162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Cele projektu: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Centralizacja zasobów informacyjnych związanych z finansami, 	mieniem Uczelni i obsługą toku studiów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Zapewnienie dostępu do aktualnych danych finansowych i 	zarządczych przez budowę zintegrowanego systemu zarządzania 	klasy ERP</a:t>
            </a:r>
          </a:p>
          <a:p>
            <a:pPr lvl="0"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Automatyzacja procesu zbierania i raportowania danych związanych z 	realizacją „Ustawy o Finansach Publicznych” i Ustawa „Prawo o 	szkolnictwie wyższym”</a:t>
            </a:r>
          </a:p>
          <a:p>
            <a:pPr lvl="0">
              <a:tabLst>
                <a:tab pos="449263" algn="l"/>
              </a:tabLst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Cele projektu:</a:t>
            </a:r>
          </a:p>
          <a:p>
            <a:endParaRPr lang="pl-PL" sz="2000" b="1" u="sng" dirty="0">
              <a:latin typeface="Arial" pitchFamily="34" charset="0"/>
              <a:cs typeface="Arial" pitchFamily="34" charset="0"/>
            </a:endParaRP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Wdrożenie systemu we wszystkich jednostkach Uczelni,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Zastąpienie istniejącego systemu FK i zapewnienie bezpiecznego i 	niezawodnego funkcjonowania systemu odpowiadającego aktualnym 	wymogom</a:t>
            </a:r>
          </a:p>
          <a:p>
            <a:pPr lvl="0"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Zagwarantowanie wsparcia dla tego systemu oraz efektywnej 	administracji nim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7524" y="1962576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Korzyści z projektu: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Szybsze i efektywniejsze uzyskiwanie informacji finansowych z  	jednostek PW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Skrócenie czasu  i zwiększenie zakresu tworzenia raportów 	analitycznych, planistycznych i finansowych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Redukcja czasu obsługi i zwiększenie efektywności w zakresie         	zarządzania i administrowania środowiskiem informatycznym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Poprawa bezpieczeństwa i integralności przetwarzanych danych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7524" y="2139744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Czynniki sukcesu: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Wysoka świadomość znaczenia Dokumentu Szczegółowej Koncepcji 	Wdrożeniowej; potrzeby zmian procesować w odrębnym trybie 	zarządzania zmianą </a:t>
            </a:r>
          </a:p>
          <a:p>
            <a:pPr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Jak najszybsze rozpoczęcie pracy nad ekstrakcją danych z 	poprzednich systemów - wysoka jakość danych do migracji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Szczegółowe przygotowanie scenariuszy testowych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91005" y="1340768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Agenda spotkania: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Powitanie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i="1" dirty="0" smtClean="0">
                <a:latin typeface="Arial" pitchFamily="34" charset="0"/>
                <a:cs typeface="Arial" pitchFamily="34" charset="0"/>
              </a:rPr>
              <a:t>   Wystąpienie JMR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endParaRPr lang="pl-PL" sz="2000" i="1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  Raport z II Etapu projektu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Prezentacja SI-Consulting S.A.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Otoczenie projektu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Cele projektowe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Korzyści z projektu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Czynniki sukcesu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Zakres merytoryczny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Założenia projektowe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Struktura organizacyjna oraz obowiązki projektowe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Zadania projektowe</a:t>
            </a: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Harmonogram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6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7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8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Centrum Informatyzacji PW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2163283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Czynniki sukcesu :</a:t>
            </a:r>
          </a:p>
          <a:p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Właściwa adresacja użytkowników końcowych do szkoleń i szkoleń do 	użytkowników końcowych w kontekście przyszłej pracy z systemem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0" lvl="1">
              <a:tabLst>
                <a:tab pos="449263" algn="l"/>
              </a:tabLst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200000"/>
              <a:buFont typeface="Wingdings" panose="05000000000000000000" pitchFamily="2" charset="2"/>
              <a:buChar char="§"/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SzPct val="200000"/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Efektywny proces migracji danych</a:t>
            </a: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49263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lvl="1" indent="-180000">
              <a:buBlip>
                <a:blip r:embed="rId4"/>
              </a:buBlip>
              <a:tabLst>
                <a:tab pos="449263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100% frekwencja na szkoleniach oraz aktywne uczestnictwo w  	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szkoleniach 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samodzielne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pogłębianie wiedzy na temat obsługi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	systemu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Zakres merytoryczny wdrożenia: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FI 	– rachunkowość finansowa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FI-AA 	– środki trwałe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FI-CA 	– zarządzanie rozliczeniami ze studentami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 	CO 	– controlling / rachunkowość zarządcza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  SD        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–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sprzedaż i dystrybucja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MM 	– gospodarka materiałowa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BW 	– hurtownia danych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PS 	– system projektowy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258888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Rezerwacja sal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87524" y="1718932"/>
            <a:ext cx="85689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Zakres merytoryczny Etapu III:</a:t>
            </a:r>
          </a:p>
          <a:p>
            <a:pPr lvl="0" indent="-457200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	FI 	– rachunkowość finansowa</a:t>
            </a:r>
          </a:p>
          <a:p>
            <a:pPr>
              <a:tabLst>
                <a:tab pos="449263" algn="l"/>
                <a:tab pos="1438275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	FI-AA 	– księgowość środków trwałych</a:t>
            </a:r>
          </a:p>
          <a:p>
            <a:pPr lvl="0">
              <a:tabLst>
                <a:tab pos="449263" algn="l"/>
                <a:tab pos="1438275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	CO 	– controlling / rachunkowość zarządcza</a:t>
            </a:r>
          </a:p>
          <a:p>
            <a:pPr lvl="0">
              <a:tabLst>
                <a:tab pos="449263" algn="l"/>
                <a:tab pos="1438275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   SD          – sprzedaż i dystrybucja</a:t>
            </a:r>
          </a:p>
          <a:p>
            <a:pPr lvl="0">
              <a:tabLst>
                <a:tab pos="449263" algn="l"/>
                <a:tab pos="1438275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	MM 	– gospodarka materiałowa</a:t>
            </a:r>
          </a:p>
          <a:p>
            <a:pPr lvl="0">
              <a:tabLst>
                <a:tab pos="449263" algn="l"/>
                <a:tab pos="1438275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	PS 	– system projektowy</a:t>
            </a:r>
          </a:p>
          <a:p>
            <a:pPr lvl="0">
              <a:tabLst>
                <a:tab pos="449263" algn="l"/>
                <a:tab pos="1438275" algn="l"/>
              </a:tabLst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258888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	Rezerwacja sal</a:t>
            </a:r>
          </a:p>
          <a:p>
            <a:pPr lvl="0">
              <a:buBlip>
                <a:blip r:embed="rId4"/>
              </a:buBlip>
              <a:tabLst>
                <a:tab pos="449263" algn="l"/>
                <a:tab pos="1258888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449263" algn="l"/>
                <a:tab pos="1258888" algn="l"/>
              </a:tabLst>
            </a:pP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Zakres merytoryczny Etapu IV: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FI-CA 	– Cały zakres</a:t>
            </a:r>
          </a:p>
          <a:p>
            <a:pPr lvl="2">
              <a:tabLst>
                <a:tab pos="449263" algn="l"/>
                <a:tab pos="1619250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lvl="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BW 	– Cały zakres</a:t>
            </a:r>
          </a:p>
          <a:p>
            <a:pPr lvl="0">
              <a:tabLst>
                <a:tab pos="449263" algn="l"/>
                <a:tab pos="1438275" algn="l"/>
              </a:tabLst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lvl="0">
              <a:tabLst>
                <a:tab pos="449263" algn="l"/>
                <a:tab pos="1438275" algn="l"/>
              </a:tabLst>
            </a:pP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Pozostałe funkcjonalności z Etapu III</a:t>
            </a:r>
          </a:p>
          <a:p>
            <a:pPr lvl="0">
              <a:tabLst>
                <a:tab pos="449263" algn="l"/>
                <a:tab pos="1619250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marL="342900" indent="-342900">
              <a:buSzPct val="90000"/>
              <a:buFont typeface="Wingdings" panose="05000000000000000000" pitchFamily="2" charset="2"/>
              <a:buChar char="§"/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FI 	– Kasa oraz korekta roczna VAT</a:t>
            </a:r>
          </a:p>
          <a:p>
            <a:pPr marL="277200" lvl="1">
              <a:buSzPct val="80000"/>
              <a:tabLst>
                <a:tab pos="449263" algn="l"/>
                <a:tab pos="1619250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		</a:t>
            </a:r>
          </a:p>
          <a:p>
            <a:pPr marL="342900" lvl="0" indent="-342900">
              <a:buSzPct val="90000"/>
              <a:buFont typeface="Wingdings" panose="05000000000000000000" pitchFamily="2" charset="2"/>
              <a:buChar char="§"/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FI-AA 	– Formularze</a:t>
            </a:r>
          </a:p>
          <a:p>
            <a:pPr lvl="0">
              <a:buSzPct val="90000"/>
              <a:tabLst>
                <a:tab pos="449263" algn="l"/>
                <a:tab pos="1438275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SzPct val="90000"/>
              <a:buFont typeface="Wingdings" panose="05000000000000000000" pitchFamily="2" charset="2"/>
              <a:buChar char="§"/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CO 	– Rozszerzenie programu do księgowania koszty własnego</a:t>
            </a:r>
          </a:p>
          <a:p>
            <a:pPr lvl="0">
              <a:tabLst>
                <a:tab pos="449263" algn="l"/>
                <a:tab pos="1619250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	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MM 	– Obligo HR</a:t>
            </a:r>
          </a:p>
          <a:p>
            <a:pPr lvl="0">
              <a:tabLst>
                <a:tab pos="449263" algn="l"/>
                <a:tab pos="1619250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	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Założenia projektowe: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Realizacja projektu zgodnie z opracowanym Dokumentem 	Szczegółowym Koncepcji Wdrożenia - wszelkie odstępstwa 	udokumentowane dokumentami zmian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Wdrożenie 2 etapowe</a:t>
            </a:r>
          </a:p>
          <a:p>
            <a:pPr lvl="2" indent="-180000">
              <a:buFont typeface="Wingdings" pitchFamily="2" charset="2"/>
              <a:buChar char="§"/>
              <a:tabLst>
                <a:tab pos="449263" algn="l"/>
                <a:tab pos="188912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Etap III 	– zakończenie realizacji wdrożenia zaplanowane na 31-07-2014</a:t>
            </a:r>
          </a:p>
          <a:p>
            <a:pPr marL="900113" lvl="2" indent="-165100">
              <a:buFont typeface="Wingdings" pitchFamily="2" charset="2"/>
              <a:buChar char="§"/>
              <a:tabLst>
                <a:tab pos="630238" algn="l"/>
                <a:tab pos="188912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Etap IV 	– zakończenie realizacji wdrożenia zaplanowane na 31-12-2014</a:t>
            </a:r>
          </a:p>
          <a:p>
            <a:pPr marL="900113" lvl="2" indent="-165100">
              <a:buFont typeface="Wingdings" pitchFamily="2" charset="2"/>
              <a:buChar char="§"/>
              <a:tabLst>
                <a:tab pos="630238" algn="l"/>
                <a:tab pos="1889125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Wsparcie – planowane zakończenie z dniem 31-03-2016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900113" lvl="2" indent="-165100">
              <a:tabLst>
                <a:tab pos="630238" algn="l"/>
                <a:tab pos="188912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marL="900113" lvl="2" indent="-165100">
              <a:tabLst>
                <a:tab pos="630238" algn="l"/>
                <a:tab pos="188912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marL="900113" lvl="2" indent="-900113">
              <a:tabLst>
                <a:tab pos="630238" algn="l"/>
                <a:tab pos="1889125" algn="l"/>
              </a:tabLst>
            </a:pPr>
            <a:r>
              <a:rPr lang="pl-PL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Ograniczenie projektowe:</a:t>
            </a:r>
          </a:p>
          <a:p>
            <a:pPr marL="900113" lvl="2" indent="-900113">
              <a:tabLst>
                <a:tab pos="630238" algn="l"/>
                <a:tab pos="188912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marL="0" lvl="2"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Projekt musi zakończyć się zgodnie z zakładanym harmonogramem, 	w przeciwnym wypadku utracona zostanie dotacja z programu 	unijnego.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Struktura organizacyjna:</a:t>
            </a:r>
          </a:p>
          <a:p>
            <a:pPr lvl="0" indent="-457200"/>
            <a:endParaRPr lang="pl-PL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Symbol zastępczy zawartości 6"/>
          <p:cNvGraphicFramePr>
            <a:graphicFrameLocks/>
          </p:cNvGraphicFramePr>
          <p:nvPr/>
        </p:nvGraphicFramePr>
        <p:xfrm>
          <a:off x="1115889" y="2320280"/>
          <a:ext cx="6912495" cy="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Symbol zastępczy zawartości 6"/>
          <p:cNvGraphicFramePr>
            <a:graphicFrameLocks/>
          </p:cNvGraphicFramePr>
          <p:nvPr/>
        </p:nvGraphicFramePr>
        <p:xfrm>
          <a:off x="1115616" y="3429000"/>
          <a:ext cx="6912495" cy="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Symbol zastępczy zawartości 6"/>
          <p:cNvGraphicFramePr>
            <a:graphicFrameLocks/>
          </p:cNvGraphicFramePr>
          <p:nvPr/>
        </p:nvGraphicFramePr>
        <p:xfrm>
          <a:off x="1115616" y="4581128"/>
          <a:ext cx="6912495" cy="9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10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11" name="Picture 2" descr="logo_2_emf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2" name="Picture 9" descr="quercu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517303"/>
            <a:ext cx="85689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Struktura organizacyjna:</a:t>
            </a:r>
          </a:p>
          <a:p>
            <a:pPr lvl="0" indent="-457200"/>
            <a:endParaRPr lang="pl-PL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555572" y="1412776"/>
            <a:ext cx="8418388" cy="5033536"/>
            <a:chOff x="860" y="5781"/>
            <a:chExt cx="9324" cy="5062"/>
          </a:xfrm>
        </p:grpSpPr>
        <p:sp>
          <p:nvSpPr>
            <p:cNvPr id="25603" name="Prostokąt 2"/>
            <p:cNvSpPr>
              <a:spLocks noChangeArrowheads="1"/>
            </p:cNvSpPr>
            <p:nvPr/>
          </p:nvSpPr>
          <p:spPr bwMode="auto">
            <a:xfrm>
              <a:off x="4202" y="5781"/>
              <a:ext cx="2853" cy="667"/>
            </a:xfrm>
            <a:prstGeom prst="rect">
              <a:avLst/>
            </a:prstGeom>
            <a:solidFill>
              <a:srgbClr val="5B9BD5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Właściciel Projektu SAP-FI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Kanclerz PW Krzysztof Dziedzic</a:t>
              </a:r>
              <a:endPara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4" name="Prostokąt 3"/>
            <p:cNvSpPr>
              <a:spLocks noChangeArrowheads="1"/>
            </p:cNvSpPr>
            <p:nvPr/>
          </p:nvSpPr>
          <p:spPr bwMode="auto">
            <a:xfrm>
              <a:off x="4202" y="6747"/>
              <a:ext cx="2852" cy="555"/>
            </a:xfrm>
            <a:prstGeom prst="rect">
              <a:avLst/>
            </a:prstGeom>
            <a:solidFill>
              <a:srgbClr val="5B9BD5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Komitet Sterujący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5" name="Prostokąt 7"/>
            <p:cNvSpPr>
              <a:spLocks noChangeArrowheads="1"/>
            </p:cNvSpPr>
            <p:nvPr/>
          </p:nvSpPr>
          <p:spPr bwMode="auto">
            <a:xfrm>
              <a:off x="4227" y="7622"/>
              <a:ext cx="2852" cy="707"/>
            </a:xfrm>
            <a:prstGeom prst="rect">
              <a:avLst/>
            </a:prstGeom>
            <a:solidFill>
              <a:srgbClr val="5B9BD5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Kierownik Projektu SAP-FI PW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Gabriel Matus</a:t>
              </a:r>
              <a:endPara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6" name="Prostokąt 8"/>
            <p:cNvSpPr>
              <a:spLocks noChangeArrowheads="1"/>
            </p:cNvSpPr>
            <p:nvPr/>
          </p:nvSpPr>
          <p:spPr bwMode="auto">
            <a:xfrm>
              <a:off x="7791" y="7670"/>
              <a:ext cx="2304" cy="599"/>
            </a:xfrm>
            <a:prstGeom prst="rect">
              <a:avLst/>
            </a:prstGeom>
            <a:solidFill>
              <a:srgbClr val="5B9BD5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Biuro Projektu SAP-FI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5607" name="Prostokąt 9"/>
            <p:cNvSpPr>
              <a:spLocks noChangeArrowheads="1"/>
            </p:cNvSpPr>
            <p:nvPr/>
          </p:nvSpPr>
          <p:spPr bwMode="auto">
            <a:xfrm>
              <a:off x="4251" y="8642"/>
              <a:ext cx="2852" cy="985"/>
            </a:xfrm>
            <a:prstGeom prst="rect">
              <a:avLst/>
            </a:prstGeom>
            <a:solidFill>
              <a:srgbClr val="F4B083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Kierownik Zespołu Wdrożeniowego Wykonawcy</a:t>
              </a:r>
              <a:r>
                <a:rPr kumimoji="0" lang="pl-PL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(Doradcy)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Paweł Wysocki-  </a:t>
              </a:r>
              <a:r>
                <a:rPr kumimoji="0" lang="pl-PL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Abile</a:t>
              </a:r>
              <a:r>
                <a:rPr kumimoji="0" lang="pl-PL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/ </a:t>
              </a:r>
              <a:r>
                <a:rPr kumimoji="0" lang="pl-PL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Quercus</a:t>
              </a:r>
              <a:r>
                <a:rPr kumimoji="0" lang="pl-PL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8" name="Prostokąt 11"/>
            <p:cNvSpPr>
              <a:spLocks noChangeArrowheads="1"/>
            </p:cNvSpPr>
            <p:nvPr/>
          </p:nvSpPr>
          <p:spPr bwMode="auto">
            <a:xfrm>
              <a:off x="860" y="8643"/>
              <a:ext cx="2652" cy="990"/>
            </a:xfrm>
            <a:prstGeom prst="rect">
              <a:avLst/>
            </a:prstGeom>
            <a:solidFill>
              <a:srgbClr val="F4B083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Kierownik Zespołu Wdrożeniowego PW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09" name="Prostokąt 12"/>
            <p:cNvSpPr>
              <a:spLocks noChangeArrowheads="1"/>
            </p:cNvSpPr>
            <p:nvPr/>
          </p:nvSpPr>
          <p:spPr bwMode="auto">
            <a:xfrm>
              <a:off x="898" y="9960"/>
              <a:ext cx="2576" cy="883"/>
            </a:xfrm>
            <a:prstGeom prst="rect">
              <a:avLst/>
            </a:prstGeom>
            <a:solidFill>
              <a:srgbClr val="A8D08D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Zespół Wdrożeniowy PW</a:t>
              </a:r>
              <a:endPara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0" name="Prostokąt 13"/>
            <p:cNvSpPr>
              <a:spLocks noChangeArrowheads="1"/>
            </p:cNvSpPr>
            <p:nvPr/>
          </p:nvSpPr>
          <p:spPr bwMode="auto">
            <a:xfrm>
              <a:off x="4227" y="9960"/>
              <a:ext cx="2852" cy="883"/>
            </a:xfrm>
            <a:prstGeom prst="rect">
              <a:avLst/>
            </a:prstGeom>
            <a:solidFill>
              <a:srgbClr val="A8D08D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Zespół Wdrożeniowy Wykonawcy (Doradcy)</a:t>
              </a:r>
            </a:p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400" b="1" dirty="0" err="1" smtClean="0">
                  <a:latin typeface="Calibri" pitchFamily="34" charset="0"/>
                  <a:cs typeface="Arial" pitchFamily="34" charset="0"/>
                </a:rPr>
                <a:t>Abile</a:t>
              </a:r>
              <a:r>
                <a:rPr lang="pl-PL" sz="1400" b="1" dirty="0" smtClean="0">
                  <a:latin typeface="Calibri" pitchFamily="34" charset="0"/>
                  <a:cs typeface="Arial" pitchFamily="34" charset="0"/>
                </a:rPr>
                <a:t> / </a:t>
              </a:r>
              <a:r>
                <a:rPr lang="pl-PL" sz="1400" b="1" dirty="0" err="1" smtClean="0">
                  <a:latin typeface="Calibri" pitchFamily="34" charset="0"/>
                  <a:cs typeface="Arial" pitchFamily="34" charset="0"/>
                </a:rPr>
                <a:t>Quercus</a:t>
              </a:r>
              <a:endPara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1" name="Prostokąt 14"/>
            <p:cNvSpPr>
              <a:spLocks noChangeArrowheads="1"/>
            </p:cNvSpPr>
            <p:nvPr/>
          </p:nvSpPr>
          <p:spPr bwMode="auto">
            <a:xfrm>
              <a:off x="7650" y="8625"/>
              <a:ext cx="2534" cy="977"/>
            </a:xfrm>
            <a:prstGeom prst="rect">
              <a:avLst/>
            </a:prstGeom>
            <a:solidFill>
              <a:srgbClr val="F4B083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Kierownik Zespołu Wdrożeniowego Wykonawcy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Mariusz </a:t>
              </a:r>
              <a:r>
                <a:rPr kumimoji="0" lang="pl-PL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GroszekSI</a:t>
              </a:r>
              <a:r>
                <a:rPr kumimoji="0" lang="pl-PL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-Consulting S.A.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2" name="Prostokąt 16"/>
            <p:cNvSpPr>
              <a:spLocks noChangeArrowheads="1"/>
            </p:cNvSpPr>
            <p:nvPr/>
          </p:nvSpPr>
          <p:spPr bwMode="auto">
            <a:xfrm>
              <a:off x="7650" y="9960"/>
              <a:ext cx="2493" cy="883"/>
            </a:xfrm>
            <a:prstGeom prst="rect">
              <a:avLst/>
            </a:prstGeom>
            <a:solidFill>
              <a:srgbClr val="A8D08D"/>
            </a:solidFill>
            <a:ln w="12700" algn="ctr">
              <a:solidFill>
                <a:srgbClr val="41719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l-P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pl-PL" sz="90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Zespół Wdrożeniowy Wykonawcy Wdrożenia</a:t>
              </a:r>
            </a:p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pl-PL" sz="1400" b="1" dirty="0" smtClean="0">
                  <a:latin typeface="Calibri" pitchFamily="34" charset="0"/>
                  <a:cs typeface="Arial" pitchFamily="34" charset="0"/>
                </a:rPr>
                <a:t>SI-Consulting S.A.</a:t>
              </a:r>
              <a:endParaRPr kumimoji="0" lang="pl-PL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13" name="Łącznik prostoliniowy 17"/>
            <p:cNvSpPr>
              <a:spLocks noChangeShapeType="1"/>
            </p:cNvSpPr>
            <p:nvPr/>
          </p:nvSpPr>
          <p:spPr bwMode="auto">
            <a:xfrm>
              <a:off x="5653" y="8126"/>
              <a:ext cx="0" cy="516"/>
            </a:xfrm>
            <a:prstGeom prst="line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614" name="Łącznik prostoliniowy 21"/>
            <p:cNvSpPr>
              <a:spLocks noChangeShapeType="1"/>
            </p:cNvSpPr>
            <p:nvPr/>
          </p:nvSpPr>
          <p:spPr bwMode="auto">
            <a:xfrm flipV="1">
              <a:off x="2256" y="8351"/>
              <a:ext cx="3379" cy="276"/>
            </a:xfrm>
            <a:prstGeom prst="line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615" name="Łącznik prostoliniowy 22"/>
            <p:cNvSpPr>
              <a:spLocks noChangeShapeType="1"/>
            </p:cNvSpPr>
            <p:nvPr/>
          </p:nvSpPr>
          <p:spPr bwMode="auto">
            <a:xfrm flipH="1">
              <a:off x="9052" y="9621"/>
              <a:ext cx="0" cy="339"/>
            </a:xfrm>
            <a:prstGeom prst="line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617" name="Łącznik prostoliniowy 24"/>
            <p:cNvSpPr>
              <a:spLocks noChangeShapeType="1"/>
            </p:cNvSpPr>
            <p:nvPr/>
          </p:nvSpPr>
          <p:spPr bwMode="auto">
            <a:xfrm>
              <a:off x="7080" y="7981"/>
              <a:ext cx="774" cy="0"/>
            </a:xfrm>
            <a:prstGeom prst="line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619" name="Łącznik prostoliniowy 21"/>
            <p:cNvSpPr>
              <a:spLocks noChangeShapeType="1"/>
            </p:cNvSpPr>
            <p:nvPr/>
          </p:nvSpPr>
          <p:spPr bwMode="auto">
            <a:xfrm>
              <a:off x="5610" y="8351"/>
              <a:ext cx="3443" cy="276"/>
            </a:xfrm>
            <a:prstGeom prst="line">
              <a:avLst/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cxnSp>
          <p:nvCxnSpPr>
            <p:cNvPr id="25620" name="AutoShape 20"/>
            <p:cNvCxnSpPr>
              <a:cxnSpLocks noChangeShapeType="1"/>
            </p:cNvCxnSpPr>
            <p:nvPr/>
          </p:nvCxnSpPr>
          <p:spPr bwMode="auto">
            <a:xfrm>
              <a:off x="3528" y="9107"/>
              <a:ext cx="723" cy="0"/>
            </a:xfrm>
            <a:prstGeom prst="straightConnector1">
              <a:avLst/>
            </a:prstGeom>
            <a:noFill/>
            <a:ln w="12700" cap="rnd">
              <a:solidFill>
                <a:srgbClr val="41719C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25621" name="AutoShape 21"/>
            <p:cNvCxnSpPr>
              <a:cxnSpLocks noChangeShapeType="1"/>
            </p:cNvCxnSpPr>
            <p:nvPr/>
          </p:nvCxnSpPr>
          <p:spPr bwMode="auto">
            <a:xfrm>
              <a:off x="7116" y="9098"/>
              <a:ext cx="534" cy="0"/>
            </a:xfrm>
            <a:prstGeom prst="straightConnector1">
              <a:avLst/>
            </a:prstGeom>
            <a:noFill/>
            <a:ln w="12700" cap="rnd">
              <a:solidFill>
                <a:srgbClr val="41719C"/>
              </a:solidFill>
              <a:prstDash val="sysDot"/>
              <a:round/>
              <a:headEnd/>
              <a:tailEnd/>
            </a:ln>
            <a:effectLst/>
          </p:spPr>
        </p:cxnSp>
      </p:grpSp>
      <p:cxnSp>
        <p:nvCxnSpPr>
          <p:cNvPr id="26" name="Łącznik prosty 25"/>
          <p:cNvCxnSpPr>
            <a:endCxn id="25604" idx="0"/>
          </p:cNvCxnSpPr>
          <p:nvPr/>
        </p:nvCxnSpPr>
        <p:spPr>
          <a:xfrm flipH="1">
            <a:off x="4860857" y="2076025"/>
            <a:ext cx="452" cy="297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 flipH="1">
            <a:off x="4860032" y="2924944"/>
            <a:ext cx="452" cy="297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a 32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34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35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36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37" name="Łącznik prostoliniowy 22"/>
          <p:cNvSpPr>
            <a:spLocks noChangeShapeType="1"/>
          </p:cNvSpPr>
          <p:nvPr/>
        </p:nvSpPr>
        <p:spPr bwMode="auto">
          <a:xfrm flipH="1">
            <a:off x="4883042" y="5240133"/>
            <a:ext cx="0" cy="337094"/>
          </a:xfrm>
          <a:prstGeom prst="line">
            <a:avLst/>
          </a:prstGeom>
          <a:noFill/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" name="Łącznik prostoliniowy 22"/>
          <p:cNvSpPr>
            <a:spLocks noChangeShapeType="1"/>
          </p:cNvSpPr>
          <p:nvPr/>
        </p:nvSpPr>
        <p:spPr bwMode="auto">
          <a:xfrm flipH="1">
            <a:off x="1815983" y="5240133"/>
            <a:ext cx="0" cy="337094"/>
          </a:xfrm>
          <a:prstGeom prst="line">
            <a:avLst/>
          </a:prstGeom>
          <a:noFill/>
          <a:ln w="6350" algn="ctr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Członkowie Komitetu Sterującego: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Janusz Zawiła-Niedźwiecki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Przewodniczący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Pełnomocnik Rektora ds. Informatyzacji PW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Jadwiga Bajkowska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Główny Użytkownik Merytoryczny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Kwestor PW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Piotr Zajączkowski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Główny Użytkownik Techniczny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Wydział Zarządzania PW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Janusz Stańczak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Główny Użytkownik ds. Utrzymania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Zastępca Dyrektora CI PW 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644008" y="1628800"/>
            <a:ext cx="856895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Anna Rogowska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Koordynator ds. Funduszy Europejskich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Zastępca Kanclerza PW ds. Rozwoju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Paweł Wysocki 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Doradca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Marcin Wojsa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Doradca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Paweł Wala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Wykonawca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Dariusz Wiśniewski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Wykonawca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9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10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1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Kierownictwo Projektu</a:t>
            </a:r>
          </a:p>
          <a:p>
            <a:pPr lvl="0" indent="-457200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Gabriel Matus</a:t>
            </a:r>
          </a:p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Kierownik Projektu Politechnika Warszawska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Mariusz Groszek</a:t>
            </a:r>
          </a:p>
          <a:p>
            <a:pPr lvl="1" indent="-180000">
              <a:spcAft>
                <a:spcPts val="600"/>
              </a:spcAft>
              <a:tabLst>
                <a:tab pos="449263" algn="l"/>
                <a:tab pos="1438275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Kierownik Projektu  - Zespół Wykonawcy SI-Consulting S.A.</a:t>
            </a:r>
          </a:p>
          <a:p>
            <a:pPr lvl="1" indent="-180000">
              <a:spcAft>
                <a:spcPts val="600"/>
              </a:spcAft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lvl="1" indent="-180000">
              <a:spcAft>
                <a:spcPts val="600"/>
              </a:spcAft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Paweł Wysocki</a:t>
            </a:r>
          </a:p>
          <a:p>
            <a:pPr lvl="1" indent="-180000">
              <a:tabLst>
                <a:tab pos="449263" algn="l"/>
                <a:tab pos="1438275" algn="l"/>
              </a:tabLst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	Kierownik Projektu  - Zespół Doradcy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Abile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Quercus</a:t>
            </a: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lvl="1"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lvl="1" indent="-180000">
              <a:tabLst>
                <a:tab pos="449263" algn="l"/>
                <a:tab pos="1438275" algn="l"/>
              </a:tabLst>
            </a:pPr>
            <a:endParaRPr lang="pl-PL" sz="14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99054"/>
              </p:ext>
            </p:extLst>
          </p:nvPr>
        </p:nvGraphicFramePr>
        <p:xfrm>
          <a:off x="179513" y="2060848"/>
          <a:ext cx="8712966" cy="4693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04322"/>
                <a:gridCol w="2904322"/>
                <a:gridCol w="290432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Kierownik Zespołu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Konsultant Wiodący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Koordynator Merytoryczny Projektu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Zofia </a:t>
                      </a:r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Milcarz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Nie</a:t>
                      </a:r>
                      <a:r>
                        <a:rPr lang="pl-PL" sz="2000" baseline="0" dirty="0" smtClean="0">
                          <a:latin typeface="Arial" pitchFamily="34" charset="0"/>
                          <a:cs typeface="Arial" pitchFamily="34" charset="0"/>
                        </a:rPr>
                        <a:t> dotyczy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Wdrożeniowy</a:t>
                      </a:r>
                      <a:r>
                        <a:rPr lang="pl-PL" sz="2000" baseline="0" dirty="0" smtClean="0">
                          <a:latin typeface="Arial" pitchFamily="34" charset="0"/>
                          <a:cs typeface="Arial" pitchFamily="34" charset="0"/>
                        </a:rPr>
                        <a:t> Finanse i Księgowość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Justyna Turowska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Arkadiusz Woźniak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Podzespół Rozrachunki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baseline="0" dirty="0" smtClean="0">
                          <a:latin typeface="Arial" pitchFamily="34" charset="0"/>
                          <a:cs typeface="Arial" pitchFamily="34" charset="0"/>
                        </a:rPr>
                        <a:t>Małgorzata Bajorek</a:t>
                      </a:r>
                      <a:endParaRPr lang="pl-PL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Arkadiusz Woźniak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Podzespół Banki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Elżbieta Janikowska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Arkadiusz Woźniak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Podzespół Controling</a:t>
                      </a:r>
                    </a:p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(z</a:t>
                      </a:r>
                      <a:r>
                        <a:rPr lang="pl-PL" sz="2000" baseline="0" dirty="0" smtClean="0">
                          <a:latin typeface="Arial" pitchFamily="34" charset="0"/>
                          <a:cs typeface="Arial" pitchFamily="34" charset="0"/>
                        </a:rPr>
                        <a:t> PS)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Małgorzata Maliszewska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Szymon Okrągły</a:t>
                      </a:r>
                    </a:p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Tomasz </a:t>
                      </a:r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Maroń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Podzespół Sprzedaż i Dystrybucja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Monika Michalik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Paweł</a:t>
                      </a:r>
                      <a:r>
                        <a:rPr lang="pl-PL" sz="2000" baseline="0" dirty="0" smtClean="0">
                          <a:latin typeface="Arial" pitchFamily="34" charset="0"/>
                          <a:cs typeface="Arial" pitchFamily="34" charset="0"/>
                        </a:rPr>
                        <a:t> Bogacz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Podzespół Zarządzanie Środkami Trwałymi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Grażyna Bukowska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Arkadiusz Woźniak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grpSp>
        <p:nvGrpSpPr>
          <p:cNvPr id="2" name="Grupa 8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6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7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8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2202798"/>
            <a:ext cx="2520280" cy="5061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2075" tIns="82550" rIns="92075" bIns="8255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pl-PL" sz="2000" b="1" i="1" dirty="0" smtClean="0">
                <a:cs typeface="Times New Roman" panose="02020603050405020304" pitchFamily="18" charset="0"/>
              </a:rPr>
              <a:t>Warunki Brzegowe</a:t>
            </a:r>
            <a:endParaRPr lang="en-US" sz="2000" b="1" i="1" dirty="0">
              <a:cs typeface="Times New Roman" panose="02020603050405020304" pitchFamily="18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843808" y="2202797"/>
            <a:ext cx="3240360" cy="506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2075" tIns="82550" rIns="92075" bIns="8255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pl-PL" sz="2000" b="1" i="1" dirty="0" smtClean="0">
                <a:cs typeface="Times New Roman" panose="02020603050405020304" pitchFamily="18" charset="0"/>
              </a:rPr>
              <a:t>Prace Planowane </a:t>
            </a:r>
            <a:endParaRPr lang="en-US" sz="2000" b="1" i="1" dirty="0">
              <a:cs typeface="Times New Roman" panose="02020603050405020304" pitchFamily="18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210432" y="2168907"/>
            <a:ext cx="2538032" cy="5400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2075" tIns="82550" rIns="92075" bIns="82550"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20000"/>
              </a:spcBef>
              <a:spcAft>
                <a:spcPct val="20000"/>
              </a:spcAft>
            </a:pPr>
            <a:r>
              <a:rPr lang="pl-PL" sz="2000" b="1" i="1" dirty="0" smtClean="0">
                <a:cs typeface="Times New Roman" panose="02020603050405020304" pitchFamily="18" charset="0"/>
              </a:rPr>
              <a:t>Tematy  bieżące</a:t>
            </a:r>
            <a:endParaRPr lang="en-US" sz="2000" b="1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5234"/>
              </p:ext>
            </p:extLst>
          </p:nvPr>
        </p:nvGraphicFramePr>
        <p:xfrm>
          <a:off x="163429" y="2780929"/>
          <a:ext cx="2536363" cy="3888431"/>
        </p:xfrm>
        <a:graphic>
          <a:graphicData uri="http://schemas.openxmlformats.org/drawingml/2006/table">
            <a:tbl>
              <a:tblPr/>
              <a:tblGrid>
                <a:gridCol w="2536363"/>
              </a:tblGrid>
              <a:tr h="3888431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A9D4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CCE5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Wdrożony moduł SAP-HR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Wyłoniony Wykonawca-Doradca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Opracowana i zaakceptowana  DSKW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Przygotowana platforma techniczna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Wyłoniony Wykonawca Wdrożenia -  firma </a:t>
                      </a:r>
                      <a:b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 Consulting SA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54078"/>
              </p:ext>
            </p:extLst>
          </p:nvPr>
        </p:nvGraphicFramePr>
        <p:xfrm>
          <a:off x="2843808" y="2780928"/>
          <a:ext cx="3252167" cy="3888432"/>
        </p:xfrm>
        <a:graphic>
          <a:graphicData uri="http://schemas.openxmlformats.org/drawingml/2006/table">
            <a:tbl>
              <a:tblPr/>
              <a:tblGrid>
                <a:gridCol w="3252167"/>
              </a:tblGrid>
              <a:tr h="3888432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A9D4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CCE5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Realizacja wdrożenia  etapu III podstawowych modułów finansowych – rozpoczęcie prac wdrożeniowych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Przygotowanie danych migracyjnych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Przygotowanie do realizacji Etapu IV – wdrożenie modułów FI-CA i BW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Przygotowanie interfejsów do systemów USOS i Akademik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Przygotowanie do realizacji Etapu IV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334324"/>
              </p:ext>
            </p:extLst>
          </p:nvPr>
        </p:nvGraphicFramePr>
        <p:xfrm>
          <a:off x="6208845" y="2780928"/>
          <a:ext cx="2539619" cy="3888432"/>
        </p:xfrm>
        <a:graphic>
          <a:graphicData uri="http://schemas.openxmlformats.org/drawingml/2006/table">
            <a:tbl>
              <a:tblPr/>
              <a:tblGrid>
                <a:gridCol w="2539619"/>
              </a:tblGrid>
              <a:tr h="3888432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A9D4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CCE5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Ericsson Capital TT" pitchFamily="2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Przygotowanie dokumentu DIP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Przygotowanie planu projektu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Organizacja zespołów projektowych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Wdrożenie zasad komunikacji i zarządzania projektem w układzie trzech firm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" name="Rectangle 62"/>
          <p:cNvSpPr>
            <a:spLocks noChangeArrowheads="1"/>
          </p:cNvSpPr>
          <p:nvPr/>
        </p:nvSpPr>
        <p:spPr bwMode="auto">
          <a:xfrm>
            <a:off x="0" y="1340768"/>
            <a:ext cx="68762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0" rIns="72000" bIns="0" anchor="b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b="1" dirty="0" smtClean="0">
                <a:cs typeface="Arial" panose="020B0604020202020204" pitchFamily="34" charset="0"/>
              </a:rPr>
              <a:t>Raport po II etapie projektu „Wdrożenie SAP-FI w PW” </a:t>
            </a:r>
            <a:r>
              <a:rPr lang="en-US" b="1" dirty="0">
                <a:cs typeface="Arial" panose="020B0604020202020204" pitchFamily="34" charset="0"/>
              </a:rPr>
              <a:t/>
            </a:r>
            <a:br>
              <a:rPr lang="en-US" b="1" dirty="0">
                <a:cs typeface="Arial" panose="020B0604020202020204" pitchFamily="34" charset="0"/>
              </a:rPr>
            </a:br>
            <a:r>
              <a:rPr lang="pl-PL" b="1" dirty="0" smtClean="0">
                <a:cs typeface="Arial" panose="020B0604020202020204" pitchFamily="34" charset="0"/>
              </a:rPr>
              <a:t>Kierownik Projektu</a:t>
            </a:r>
            <a:r>
              <a:rPr lang="en-US" sz="1800" b="1" dirty="0" smtClean="0">
                <a:cs typeface="Arial" panose="020B0604020202020204" pitchFamily="34" charset="0"/>
              </a:rPr>
              <a:t>:</a:t>
            </a:r>
            <a:r>
              <a:rPr lang="en-US" sz="1800" b="1" i="1" dirty="0" smtClean="0">
                <a:cs typeface="Arial" panose="020B0604020202020204" pitchFamily="34" charset="0"/>
              </a:rPr>
              <a:t> </a:t>
            </a:r>
            <a:r>
              <a:rPr lang="pl-PL" sz="1800" b="1" i="1" dirty="0">
                <a:cs typeface="Arial" panose="020B0604020202020204" pitchFamily="34" charset="0"/>
              </a:rPr>
              <a:t>GABRIEL MATUS</a:t>
            </a:r>
            <a:endParaRPr lang="en-US" sz="1800" b="1" i="1" dirty="0">
              <a:cs typeface="Arial" panose="020B0604020202020204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20574"/>
              </p:ext>
            </p:extLst>
          </p:nvPr>
        </p:nvGraphicFramePr>
        <p:xfrm>
          <a:off x="179513" y="2277968"/>
          <a:ext cx="8712966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04322"/>
                <a:gridCol w="2904322"/>
                <a:gridCol w="290432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Zespół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Kierownik Zespołu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Konsultant Wiodący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Wdrożeniowy Planowanie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Joanna Małek-Szpak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Szymon Okrągły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Wdrożeniowy Gospodarka Magazynowa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Anna </a:t>
                      </a:r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Majczak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Bartłomiej Socha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Wdrożeniowy FI-CA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Ewa Kowalska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Arkadiusz Woźniak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Wdrożeniowy Hurtownia Danych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Joanna Małek-Szpak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Dariusz Wiśniewski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Wdrożeniowy - Rezerwacja sal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Lidia Przerwa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Elżbieta Bokiej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3" y="2277968"/>
          <a:ext cx="8712966" cy="1584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04322"/>
                <a:gridCol w="2904322"/>
                <a:gridCol w="290432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Zespół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Kierownik Zespołu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Konsultant Wiodący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</a:t>
                      </a:r>
                      <a:r>
                        <a:rPr lang="pl-PL" sz="2000" dirty="0" err="1" smtClean="0">
                          <a:latin typeface="Arial" pitchFamily="34" charset="0"/>
                          <a:cs typeface="Arial" pitchFamily="34" charset="0"/>
                        </a:rPr>
                        <a:t>Basis</a:t>
                      </a:r>
                      <a:endParaRPr lang="pl-PL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Marcin Kopczyk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Paweł Budkiewicz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</a:t>
                      </a:r>
                      <a:r>
                        <a:rPr lang="pl-PL" sz="2000" baseline="0" dirty="0" smtClean="0">
                          <a:latin typeface="Arial" pitchFamily="34" charset="0"/>
                          <a:cs typeface="Arial" pitchFamily="34" charset="0"/>
                        </a:rPr>
                        <a:t> Interfejsów</a:t>
                      </a:r>
                      <a:endParaRPr lang="pl-PL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Jarosław Mazanka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Marek Garbacz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Zespół Migracji Danych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Jarosław Mazanka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Mariusz Groszek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Podział odpowiedzialności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35889"/>
              </p:ext>
            </p:extLst>
          </p:nvPr>
        </p:nvGraphicFramePr>
        <p:xfrm>
          <a:off x="467544" y="2417296"/>
          <a:ext cx="8424936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44416"/>
                <a:gridCol w="1800200"/>
                <a:gridCol w="1512168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Zadanie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PW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Doradca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SI-C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Konfiguracja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Przygotowanie testów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Testy rozwiązania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Szkolenia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Uczestnictwo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Migracja danych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r>
                        <a:rPr lang="pl-PL" sz="2000" baseline="0" dirty="0" smtClean="0">
                          <a:latin typeface="Arial" pitchFamily="34" charset="0"/>
                          <a:cs typeface="Arial" pitchFamily="34" charset="0"/>
                        </a:rPr>
                        <a:t> po starcie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Wsparcie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Instrukcje obsługi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Weryfikacja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Weryfikacja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Dokumentacja powykonawcza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Weryfikacja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Weryfikacja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latin typeface="Arial" pitchFamily="34" charset="0"/>
                          <a:cs typeface="Arial" pitchFamily="34" charset="0"/>
                        </a:rPr>
                        <a:t>Realizacja</a:t>
                      </a:r>
                      <a:endParaRPr lang="pl-PL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Zadania / Produkty Fazy 1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Dokumentacja Inicjująca Projekt (DIP)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Dokument planu Fazy II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536" y="2204864"/>
          <a:ext cx="8424936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68553"/>
                <a:gridCol w="172819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Rozpoczęcie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Zakończenie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 1:</a:t>
                      </a:r>
                      <a:r>
                        <a:rPr lang="pl-PL" sz="1600" baseline="0" dirty="0" smtClean="0"/>
                        <a:t> Przygotowanie projektu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01-02-2014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14-02-2014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Zadania / Produkty Fazy II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Konfiguracja systemu rozwojowego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Oprogramowanie rozszerzeń, raportów niestandardowych, 	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interface’ów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formularzy, narzędzi do migracji danych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Instalacja środowiska testowego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Testy wewnętrzne rozwiązania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Przeniesienie rozwiązania na system testowy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Przygotowanie danych do testowej migracji danych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Wykonanie testowej migracji danych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Opracowanie planu migracji danych, planu i organizacji szkoleń, planu 	fazy III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536" y="2204864"/>
          <a:ext cx="8424936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68553"/>
                <a:gridCol w="172819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Rozpoczęcie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Zakończenie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2: Konfiguracja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17-02-2014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02-05-2014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Zadania / Produkty Fazy III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Przygotowanie scenariuszy testowych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Przygotowanie instrukcji stanowiskowych w RWD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pl-PL" sz="2000" smtClean="0">
                <a:latin typeface="Arial" pitchFamily="34" charset="0"/>
                <a:cs typeface="Arial" pitchFamily="34" charset="0"/>
              </a:rPr>
              <a:t>Przeprowadzenie testów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rozwiązania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Opracowanie planu startu produkcyjnego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Opracowanie planu fazy IV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536" y="2204864"/>
          <a:ext cx="8424936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68553"/>
                <a:gridCol w="172819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Rozpoczęcie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Zakończenie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3: Testy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05-05-2014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13-06-2014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Zadania / Produkty Fazy IV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Przeprowadzenie szkoleń użytkowników końcowych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Przygotowanie systemu produkcyjnego do uruchomienia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Przeprowadzenie produkcyjnej migracji danych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Opracowanie dokumentacji powykonawczej</a:t>
            </a: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Opracowanie planu fazy V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95536" y="2204864"/>
          <a:ext cx="8424936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68553"/>
                <a:gridCol w="172819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Rozpoczęcie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Zakończenie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4: Przygotowanie do startu produkcyjnego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13-06-2014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30-06-2014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Harmonogram Etapu III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3" y="2276872"/>
          <a:ext cx="84249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3"/>
                <a:gridCol w="172819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Rozpoczęcie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Zakończenie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 1:</a:t>
                      </a:r>
                      <a:r>
                        <a:rPr lang="pl-PL" sz="1600" baseline="0" dirty="0" smtClean="0"/>
                        <a:t> Przygotowanie projektu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01-02-2014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14-02-2014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2: Konfiguracja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17-02-2014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02-05-2014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3: Testy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05-05-2014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13-06-2014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4: Przygotowanie do startu produkcyjnego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13-06-2014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30-06-2014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5: Zakończenie projektu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30-06-2014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31-07-2014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653136"/>
            <a:ext cx="83529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Harmonogram Etapu IV Część 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3" y="2276872"/>
          <a:ext cx="84249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3"/>
                <a:gridCol w="172819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Rozpoczęcie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Zakończenie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 1:</a:t>
                      </a:r>
                      <a:r>
                        <a:rPr lang="pl-PL" sz="1600" baseline="0" dirty="0" smtClean="0"/>
                        <a:t> Przygotowanie projektu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01-06-2014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06-06-2014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2: Konfiguracja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06-06-2014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14-08-2014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3: Testy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16-08-2014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12-09-2014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4: Przygotowanie do startu produkcyjnego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12-09-2014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29-09-2014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5: Zakończenie projektu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30-09-2014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31-10-2014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653136"/>
            <a:ext cx="84249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Harmonogram Etapu IV Część II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3" y="2276872"/>
          <a:ext cx="84249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3"/>
                <a:gridCol w="1728192"/>
                <a:gridCol w="17281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Rozpoczęcie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Zakończenie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 1:</a:t>
                      </a:r>
                      <a:r>
                        <a:rPr lang="pl-PL" sz="1600" baseline="0" dirty="0" smtClean="0"/>
                        <a:t> Przygotowanie projektu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01-09-2014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05-09-2014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2: Konfiguracja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05-09-2014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17-10-2014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3: Testy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20-10-2014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14-11-2014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4: Przygotowanie do startu produkcyjnego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15-11-2014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28-11-2014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FAZA</a:t>
                      </a:r>
                      <a:r>
                        <a:rPr lang="pl-PL" sz="1600" baseline="0" dirty="0" smtClean="0"/>
                        <a:t> 5: Zakończenie projektu</a:t>
                      </a:r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/>
                        <a:t>01-12-2014</a:t>
                      </a:r>
                      <a:endParaRPr lang="pl-PL" sz="16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/>
                        <a:t>31-12-2014</a:t>
                      </a:r>
                      <a:endParaRPr lang="pl-PL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pSp>
        <p:nvGrpSpPr>
          <p:cNvPr id="7" name="Grupa 6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8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9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0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25144"/>
            <a:ext cx="836169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Co się wydarzy!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144016" y="4581128"/>
            <a:ext cx="8892480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liniowe 1 6"/>
          <p:cNvSpPr/>
          <p:nvPr/>
        </p:nvSpPr>
        <p:spPr>
          <a:xfrm>
            <a:off x="4572000" y="2204864"/>
            <a:ext cx="4104456" cy="2232248"/>
          </a:xfrm>
          <a:prstGeom prst="borderCallout1">
            <a:avLst>
              <a:gd name="adj1" fmla="val 18750"/>
              <a:gd name="adj2" fmla="val -8333"/>
              <a:gd name="adj3" fmla="val 116305"/>
              <a:gd name="adj4" fmla="val -799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Księgujemy faktury i za nie płacimy 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Rozliczamy się z urzędami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Amortyzujemy majątek trwały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Rozliczamy koszty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Zamawiamy materiały i usługi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Rozliczamy projekty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Rezerwujemy sale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aśnienie liniowe 1 7"/>
          <p:cNvSpPr/>
          <p:nvPr/>
        </p:nvSpPr>
        <p:spPr>
          <a:xfrm>
            <a:off x="3705389" y="5315350"/>
            <a:ext cx="2736304" cy="504056"/>
          </a:xfrm>
          <a:prstGeom prst="borderCallout1">
            <a:avLst>
              <a:gd name="adj1" fmla="val -93343"/>
              <a:gd name="adj2" fmla="val 101598"/>
              <a:gd name="adj3" fmla="val 46754"/>
              <a:gd name="adj4" fmla="val 10193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pl-PL" dirty="0" smtClean="0">
                <a:latin typeface="Arial" pitchFamily="34" charset="0"/>
                <a:cs typeface="Arial" pitchFamily="34" charset="0"/>
              </a:rPr>
              <a:t> Zarządzamy studentami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755576" y="3717032"/>
            <a:ext cx="2808312" cy="720080"/>
          </a:xfrm>
          <a:prstGeom prst="borderCallout1">
            <a:avLst>
              <a:gd name="adj1" fmla="val 18750"/>
              <a:gd name="adj2" fmla="val -8333"/>
              <a:gd name="adj3" fmla="val 162103"/>
              <a:gd name="adj4" fmla="val -852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Rozpoczynamy realizację projektu SAP FI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aśnienie liniowe 1 10"/>
          <p:cNvSpPr/>
          <p:nvPr/>
        </p:nvSpPr>
        <p:spPr>
          <a:xfrm>
            <a:off x="4541755" y="5905557"/>
            <a:ext cx="3456384" cy="504056"/>
          </a:xfrm>
          <a:prstGeom prst="borderCallout1">
            <a:avLst>
              <a:gd name="adj1" fmla="val -236090"/>
              <a:gd name="adj2" fmla="val 102329"/>
              <a:gd name="adj3" fmla="val 46754"/>
              <a:gd name="adj4" fmla="val 1023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pl-PL" dirty="0" smtClean="0">
                <a:latin typeface="Arial" pitchFamily="34" charset="0"/>
                <a:cs typeface="Arial" pitchFamily="34" charset="0"/>
              </a:rPr>
              <a:t> Raportujemy z hurtowni danych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4211960" y="2636912"/>
            <a:ext cx="360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39552" y="3861048"/>
            <a:ext cx="2160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4822676"/>
            <a:ext cx="87042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a 19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21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22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23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1628800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tabLst>
                <a:tab pos="449263" algn="l"/>
                <a:tab pos="1438275" algn="l"/>
              </a:tabLst>
            </a:pPr>
            <a:r>
              <a:rPr lang="pl-PL" sz="2000" b="1" u="sng" dirty="0" smtClean="0">
                <a:latin typeface="Arial" pitchFamily="34" charset="0"/>
                <a:cs typeface="Arial" pitchFamily="34" charset="0"/>
              </a:rPr>
              <a:t>Inne</a:t>
            </a:r>
          </a:p>
          <a:p>
            <a:pPr indent="-180000">
              <a:tabLst>
                <a:tab pos="449263" algn="l"/>
                <a:tab pos="1438275" algn="l"/>
              </a:tabLst>
            </a:pP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Karta Projektu</a:t>
            </a:r>
          </a:p>
          <a:p>
            <a:pPr lvl="1" indent="-180000">
              <a:buFont typeface="Wingdings" pitchFamily="2" charset="2"/>
              <a:buChar char="§"/>
              <a:tabLst>
                <a:tab pos="449263" algn="l"/>
                <a:tab pos="719138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Organizacja spotkań modułowych i integracyjnych</a:t>
            </a:r>
          </a:p>
          <a:p>
            <a:pPr lvl="1" indent="-180000">
              <a:buFont typeface="Wingdings" pitchFamily="2" charset="2"/>
              <a:buChar char="§"/>
              <a:tabLst>
                <a:tab pos="449263" algn="l"/>
                <a:tab pos="719138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Organizacja spotkań Komitetu Sterującego</a:t>
            </a:r>
          </a:p>
          <a:p>
            <a:pPr lvl="1" indent="-180000">
              <a:buFont typeface="Wingdings" pitchFamily="2" charset="2"/>
              <a:buChar char="§"/>
              <a:tabLst>
                <a:tab pos="449263" algn="l"/>
                <a:tab pos="719138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Zgłaszanie problemów projektowych</a:t>
            </a:r>
          </a:p>
          <a:p>
            <a:pPr lvl="1" indent="-180000">
              <a:buFont typeface="Wingdings" pitchFamily="2" charset="2"/>
              <a:buChar char="§"/>
              <a:tabLst>
                <a:tab pos="449263" algn="l"/>
                <a:tab pos="719138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Eskalacja zgłoszeń</a:t>
            </a:r>
          </a:p>
          <a:p>
            <a:pPr lvl="1" indent="-180000">
              <a:buFont typeface="Wingdings" pitchFamily="2" charset="2"/>
              <a:buChar char="§"/>
              <a:tabLst>
                <a:tab pos="449263" algn="l"/>
                <a:tab pos="719138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Ryzyko projektowe</a:t>
            </a:r>
          </a:p>
          <a:p>
            <a:pPr lvl="1" indent="-180000">
              <a:buFont typeface="Wingdings" pitchFamily="2" charset="2"/>
              <a:buChar char="§"/>
              <a:tabLst>
                <a:tab pos="449263" algn="l"/>
                <a:tab pos="719138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	Zarządzanie zmianą</a:t>
            </a:r>
          </a:p>
          <a:p>
            <a:pPr lvl="1" indent="-180000">
              <a:buFont typeface="Wingdings" pitchFamily="2" charset="2"/>
              <a:buChar char="§"/>
              <a:tabLst>
                <a:tab pos="449263" algn="l"/>
                <a:tab pos="719138" algn="l"/>
              </a:tabLst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indent="-180000">
              <a:buBlip>
                <a:blip r:embed="rId4"/>
              </a:buBlip>
              <a:tabLst>
                <a:tab pos="449263" algn="l"/>
                <a:tab pos="1438275" algn="l"/>
              </a:tabLst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Portal Projektowy – repozytorium projektu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39552" y="2132856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Arial Black" pitchFamily="34" charset="0"/>
              </a:rPr>
              <a:t>Droga do sukcesu to ciąg pojedynczych kroków</a:t>
            </a:r>
          </a:p>
          <a:p>
            <a:endParaRPr lang="pl-PL" sz="2000" dirty="0"/>
          </a:p>
          <a:p>
            <a:endParaRPr lang="pl-PL" sz="2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000" u="sng" dirty="0" smtClean="0">
                <a:latin typeface="Arial" pitchFamily="34" charset="0"/>
                <a:cs typeface="Arial" pitchFamily="34" charset="0"/>
              </a:rPr>
              <a:t>Najbliższe zadania: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Konfiguracja systemu SAP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Przygotowanie danych do migracji testowej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Opracowanie i uzgodnienie scenariuszy testowych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7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8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9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068" y="4725144"/>
            <a:ext cx="686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Powodzenia</a:t>
            </a:r>
            <a:endParaRPr lang="pl-PL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" y="5904566"/>
            <a:ext cx="8682396" cy="952297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3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6068" y="4797152"/>
            <a:ext cx="686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Leci z nami pilot</a:t>
            </a:r>
            <a:endParaRPr lang="pl-PL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" y="5904566"/>
            <a:ext cx="8682396" cy="952297"/>
          </a:xfrm>
          <a:prstGeom prst="rect">
            <a:avLst/>
          </a:prstGeom>
          <a:noFill/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4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1916832"/>
            <a:ext cx="3338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Czym się zajmujemy?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740958" y="2924944"/>
            <a:ext cx="2875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Wdrażamy </a:t>
            </a:r>
            <a:r>
              <a:rPr lang="pl-P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SAPa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22675" y="5629310"/>
            <a:ext cx="2280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Instalujemy systemy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19672" y="6093296"/>
            <a:ext cx="271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3"/>
                </a:solidFill>
              </a:rPr>
              <a:t>Integrujemy rozwiązania</a:t>
            </a:r>
            <a:endParaRPr lang="pl-PL" sz="2000" dirty="0">
              <a:solidFill>
                <a:schemeClr val="accent3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47956" y="5229200"/>
            <a:ext cx="2845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6">
                    <a:lumMod val="75000"/>
                  </a:schemeClr>
                </a:solidFill>
              </a:rPr>
              <a:t>Projektujemy rozwiązania</a:t>
            </a:r>
            <a:endParaRPr lang="pl-P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8722" y="4318248"/>
            <a:ext cx="1258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Szkolimy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25662" y="4525089"/>
            <a:ext cx="260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</a:rPr>
              <a:t>Zarządzamy projektami</a:t>
            </a:r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88773" y="4931606"/>
            <a:ext cx="2014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Programujemy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426081" y="5429255"/>
            <a:ext cx="176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Serwisujemy</a:t>
            </a: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615718" y="4318248"/>
            <a:ext cx="1355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4">
                    <a:lumMod val="75000"/>
                  </a:schemeClr>
                </a:solidFill>
              </a:rPr>
              <a:t>Doradzamy</a:t>
            </a:r>
            <a:endParaRPr lang="pl-PL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952585" y="4731551"/>
            <a:ext cx="1313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2"/>
                </a:solidFill>
              </a:rPr>
              <a:t>Migrujemy</a:t>
            </a:r>
            <a:endParaRPr lang="pl-PL" sz="2000" dirty="0">
              <a:solidFill>
                <a:schemeClr val="accent2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712350" y="6221343"/>
            <a:ext cx="3144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Tworzymy nowe rozwiązania</a:t>
            </a:r>
            <a:endParaRPr lang="pl-PL" sz="20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970769" y="5317177"/>
            <a:ext cx="1445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Audytujemy</a:t>
            </a:r>
            <a:endParaRPr lang="pl-P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88722" y="5717287"/>
            <a:ext cx="1239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Testujemy</a:t>
            </a:r>
            <a:endParaRPr lang="pl-PL" sz="2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896943" y="4937684"/>
            <a:ext cx="1350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FFFF00"/>
                </a:solidFill>
              </a:rPr>
              <a:t>Wspieramy</a:t>
            </a:r>
            <a:endParaRPr lang="pl-PL" sz="2000" dirty="0">
              <a:solidFill>
                <a:srgbClr val="FFFF00"/>
              </a:solidFill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25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26" name="Picture 2" descr="logo_2_e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27" name="Picture 9" descr="quercu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2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568" y="1916832"/>
            <a:ext cx="3802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co to takiego ten SAP?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37249" y="2924944"/>
            <a:ext cx="5669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Program?  Zaawansowany program?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771800" y="4901098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3"/>
                </a:solidFill>
              </a:rPr>
              <a:t>ERP</a:t>
            </a:r>
            <a:endParaRPr lang="pl-PL" sz="2800" b="1" dirty="0">
              <a:solidFill>
                <a:schemeClr val="accent3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788024" y="429309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CRM</a:t>
            </a:r>
            <a:endParaRPr lang="pl-PL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940152" y="479715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chemeClr val="accent6">
                    <a:lumMod val="75000"/>
                  </a:schemeClr>
                </a:solidFill>
              </a:rPr>
              <a:t>HCM</a:t>
            </a:r>
            <a:endParaRPr lang="pl-P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117601" y="5589240"/>
            <a:ext cx="752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FFC000"/>
                </a:solidFill>
              </a:rPr>
              <a:t>ABAP</a:t>
            </a:r>
            <a:endParaRPr lang="pl-PL" sz="2000" dirty="0">
              <a:solidFill>
                <a:srgbClr val="FFC000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593394" y="5769823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</a:t>
            </a:r>
            <a:endParaRPr lang="pl-PL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966716" y="5750351"/>
            <a:ext cx="54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BW</a:t>
            </a:r>
            <a:endParaRPr lang="pl-P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763688" y="4397042"/>
            <a:ext cx="38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</a:t>
            </a: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489444" y="4811995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</a:rPr>
              <a:t>APO</a:t>
            </a:r>
            <a:endParaRPr lang="pl-PL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020272" y="5789295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7030A0"/>
                </a:solidFill>
              </a:rPr>
              <a:t>SCM</a:t>
            </a:r>
            <a:endParaRPr lang="pl-PL" sz="2000" dirty="0">
              <a:solidFill>
                <a:srgbClr val="7030A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7770814" y="4901098"/>
            <a:ext cx="676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MRP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3333564" y="419698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>
                    <a:lumMod val="65000"/>
                  </a:schemeClr>
                </a:solidFill>
              </a:rPr>
              <a:t>SUP</a:t>
            </a:r>
            <a:endParaRPr lang="pl-P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149680" y="5950406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SMP</a:t>
            </a:r>
            <a:endParaRPr lang="pl-PL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381082" y="5261654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FI</a:t>
            </a:r>
            <a:endParaRPr lang="pl-PL" sz="16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2596347" y="4460849"/>
            <a:ext cx="428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CO</a:t>
            </a:r>
            <a:endParaRPr lang="pl-PL" sz="16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1721549" y="5234055"/>
            <a:ext cx="534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MM</a:t>
            </a:r>
            <a:endParaRPr lang="pl-PL" sz="16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6341864" y="4253979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SD</a:t>
            </a:r>
            <a:endParaRPr lang="pl-PL" sz="1600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6138924" y="6150461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PP</a:t>
            </a:r>
            <a:endParaRPr lang="pl-PL" sz="1600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486019" y="6130965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</a:rPr>
              <a:t>WM</a:t>
            </a:r>
            <a:endParaRPr lang="pl-P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424580" y="6284249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5"/>
                </a:solidFill>
              </a:rPr>
              <a:t>QM</a:t>
            </a:r>
            <a:endParaRPr lang="pl-PL" sz="1600" dirty="0">
              <a:solidFill>
                <a:schemeClr val="accent5"/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7273562" y="4587594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PM</a:t>
            </a:r>
            <a:endParaRPr lang="pl-PL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8010850" y="616993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CA</a:t>
            </a:r>
            <a:endParaRPr lang="pl-PL" sz="1600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745342" y="4074735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FM</a:t>
            </a:r>
            <a:endParaRPr lang="pl-PL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24581" y="4562544"/>
            <a:ext cx="8163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tym się znamy</a:t>
            </a:r>
          </a:p>
          <a:p>
            <a:pPr algn="ctr"/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tym się zajmujemy z sukcesem od lat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0" y="2780928"/>
            <a:ext cx="9180512" cy="1296144"/>
          </a:xfrm>
          <a:prstGeom prst="rect">
            <a:avLst/>
          </a:prstGeom>
          <a:solidFill>
            <a:srgbClr val="F2F2F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</a:t>
            </a:r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D:\!!SI-Consulting\docs\marketing\logo\Logo_SapPartner\2013\RGB\SAP_Partner_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750" y="5903202"/>
            <a:ext cx="1512515" cy="8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upa 44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46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47" name="Picture 2" descr="logo_2_e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48" name="Picture 9" descr="quercu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1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" name="Picture 59" descr="C:\Users\pwala.SI-C\AppData\Local\Microsoft\Windows\Temporary Internet Files\Content.IE5\F1ROVH93\MP900449104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156"/>
            <a:ext cx="9144000" cy="46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170590" y="1268760"/>
            <a:ext cx="280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SI-Consulting S.A.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703233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11345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719457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727569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735681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794882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86531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978180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90865" y="18448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adbur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10" y="2423706"/>
            <a:ext cx="932577" cy="75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i-consulting.pl/uploads/media_items/carlsberg.155.104.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07" y="2859471"/>
            <a:ext cx="10191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i-consulting.pl/uploads/media_items/kompania.155.104.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84" y="3140968"/>
            <a:ext cx="14763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i-consulting.pl/uploads/media_items/neuca.155.104.s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30196" y="4945030"/>
            <a:ext cx="738188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i-consulting.pl/uploads/media_items/zelmer.135.90.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93" y="5129983"/>
            <a:ext cx="12858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i-consulting.pl/uploads/media_items/usp-1.155.104.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03" y="4042766"/>
            <a:ext cx="857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si-consulting.pl/uploads/media_items/teb.155.104.s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21" y="5894041"/>
            <a:ext cx="14763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si-consulting.pl/uploads/media_items/tauron-1.155.104.s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94041"/>
            <a:ext cx="1476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si-consulting.pl/uploads/media_items/lek.112.75.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11" y="4271366"/>
            <a:ext cx="1066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si-consulting.pl/uploads/media_items/impek.10.108.404.218.155.104.c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41" y="3409386"/>
            <a:ext cx="1767931" cy="95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si-consulting.pl/uploads/media_items/gddkia.155.104.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34" y="5589240"/>
            <a:ext cx="14763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si-consulting.pl/uploads/media_items/comp.132.88.s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33" y="2214156"/>
            <a:ext cx="12573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si-consulting.pl/uploads/media_items/araj.75.50.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49453"/>
            <a:ext cx="1048810" cy="3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si-consulting.pl/uploads/media_items/polfarmex-logo.150.101.s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93" y="4057053"/>
            <a:ext cx="13144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si-consulting.pl/uploads/media_items/polfa.151.101.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71" y="3735772"/>
            <a:ext cx="14382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ww.si-consulting.pl/uploads/media_items/roto.155.104.s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71" y="3140968"/>
            <a:ext cx="1371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www.si-consulting.pl/uploads/media_items/telefonia.155.104.s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51" y="4293726"/>
            <a:ext cx="14763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www.si-consulting.pl/uploads/media_items/toya-logo-300x300.155.104.s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140" y="4696094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www.si-consulting.pl/uploads/media_items/volkswage.155.104.s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18" y="5357151"/>
            <a:ext cx="14763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://www.si-consulting.pl/uploads/media_items/mitsubishi-electric-logo.155.104.s.jp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7" y="2880721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www.si-consulting.pl/uploads/media_items/telekom.133.89.s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" y="4388975"/>
            <a:ext cx="12668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://www.si-consulting.pl/uploads/media_items/kronopol.155.104.s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81" y="2327040"/>
            <a:ext cx="147637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http://www.si-consulting.pl/uploads/media_items/kghm.155.104.s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95" y="2423706"/>
            <a:ext cx="1341546" cy="6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ttp://www.si-consulting.pl/uploads/media_items/ecolab.142.95.s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9" y="2666395"/>
            <a:ext cx="13525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http://www.si-consulting.pl/uploads/media_items/british.155.104.s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4" y="3017142"/>
            <a:ext cx="9334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http://www.si-consulting.pl/uploads/media_items/bmw.155.104.s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97" y="5585694"/>
            <a:ext cx="533513" cy="5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http://www.si-consulting.pl/uploads/media_items/mercedes.148.99.s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3" y="5683639"/>
            <a:ext cx="14097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6" name="Picture 58" descr="http://www.si-consulting.pl/uploads/media_items/netia.80.54.s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39" y="4430679"/>
            <a:ext cx="4191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8" descr="http://www.si-consulting.pl/uploads/media_items/kghm.155.104.s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" y="6119208"/>
            <a:ext cx="1341546" cy="6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Obraz 46" descr="pasekPW.jpg"/>
          <p:cNvPicPr>
            <a:picLocks noChangeAspect="1"/>
          </p:cNvPicPr>
          <p:nvPr/>
        </p:nvPicPr>
        <p:blipFill rotWithShape="1">
          <a:blip r:embed="rId5" cstate="print"/>
          <a:srcRect l="1971" t="16495" r="88900" b="17213"/>
          <a:stretch/>
        </p:blipFill>
        <p:spPr>
          <a:xfrm>
            <a:off x="7974483" y="3827143"/>
            <a:ext cx="1182524" cy="1184941"/>
          </a:xfrm>
          <a:prstGeom prst="rect">
            <a:avLst/>
          </a:prstGeom>
        </p:spPr>
      </p:pic>
      <p:sp>
        <p:nvSpPr>
          <p:cNvPr id="5" name="Słoneczko 4"/>
          <p:cNvSpPr/>
          <p:nvPr/>
        </p:nvSpPr>
        <p:spPr>
          <a:xfrm>
            <a:off x="3899835" y="1607314"/>
            <a:ext cx="432048" cy="422176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 tekstowe 48"/>
          <p:cNvSpPr txBox="1"/>
          <p:nvPr/>
        </p:nvSpPr>
        <p:spPr>
          <a:xfrm>
            <a:off x="8655925" y="184482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wój poziomy 17"/>
          <p:cNvSpPr/>
          <p:nvPr/>
        </p:nvSpPr>
        <p:spPr>
          <a:xfrm>
            <a:off x="2569313" y="4816970"/>
            <a:ext cx="5124374" cy="1764723"/>
          </a:xfrm>
          <a:prstGeom prst="horizontalScroll">
            <a:avLst/>
          </a:prstGeom>
          <a:solidFill>
            <a:schemeClr val="accent1">
              <a:lumMod val="20000"/>
              <a:lumOff val="80000"/>
              <a:alpha val="89804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Obecnie liczba zadowolonych klientów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zbliża się do 100</a:t>
            </a:r>
            <a:b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Wielu z nich wspieramy na co dzień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440" y="5483151"/>
            <a:ext cx="948957" cy="6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upa 47"/>
          <p:cNvGrpSpPr/>
          <p:nvPr/>
        </p:nvGrpSpPr>
        <p:grpSpPr>
          <a:xfrm>
            <a:off x="6876256" y="1268760"/>
            <a:ext cx="2267744" cy="689883"/>
            <a:chOff x="6876256" y="1340768"/>
            <a:chExt cx="2267744" cy="689883"/>
          </a:xfrm>
        </p:grpSpPr>
        <p:pic>
          <p:nvPicPr>
            <p:cNvPr id="50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51" name="Picture 2" descr="logo_2_emf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52" name="Picture 9" descr="quercus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3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asek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18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1414267"/>
            <a:ext cx="6358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Kompetencje potwierdzone certyfikatami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" name="Picture 2" descr="C:\Users\mariu_000\Pictures\2013-11-20 Prince\Prince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464" y="2065521"/>
            <a:ext cx="2249827" cy="3091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160531" y="2226323"/>
            <a:ext cx="6972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400" dirty="0"/>
              <a:t>Zespół ponad 50-ciu konsultantów oraz </a:t>
            </a:r>
            <a:r>
              <a:rPr lang="pl-PL" sz="2400" dirty="0" smtClean="0"/>
              <a:t>programistów</a:t>
            </a:r>
            <a:endParaRPr lang="pl-PL" sz="24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Certyfikaty </a:t>
            </a:r>
            <a:r>
              <a:rPr lang="en-GB" sz="2000" dirty="0"/>
              <a:t>SAP </a:t>
            </a:r>
            <a:r>
              <a:rPr lang="pl-PL" sz="2000" dirty="0"/>
              <a:t>w zakresie modułów oraz kompetencji </a:t>
            </a:r>
            <a:r>
              <a:rPr lang="pl-PL" sz="2000" dirty="0" smtClean="0"/>
              <a:t>SAP</a:t>
            </a:r>
            <a:endParaRPr lang="en-GB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/>
              <a:t>Certyfikaty zarządzania projektami </a:t>
            </a:r>
            <a:r>
              <a:rPr lang="en-GB" sz="2000" dirty="0" smtClean="0"/>
              <a:t>Prince 2/ </a:t>
            </a:r>
            <a:r>
              <a:rPr lang="pl-PL" sz="2000" dirty="0" smtClean="0"/>
              <a:t>I</a:t>
            </a:r>
            <a:r>
              <a:rPr lang="en-GB" sz="2000" dirty="0" smtClean="0"/>
              <a:t>PM</a:t>
            </a:r>
            <a:r>
              <a:rPr lang="pl-PL" sz="2000" dirty="0" smtClean="0"/>
              <a:t>A</a:t>
            </a:r>
            <a:endParaRPr lang="en-GB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 smtClean="0"/>
              <a:t>Certyfikaty </a:t>
            </a:r>
            <a:r>
              <a:rPr lang="pl-PL" sz="2000" dirty="0"/>
              <a:t>branżowe (np. GMP dla farmacji)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/>
              <a:t>Certyfikaty dostępu do informacji niejawnych</a:t>
            </a:r>
          </a:p>
        </p:txBody>
      </p:sp>
      <p:pic>
        <p:nvPicPr>
          <p:cNvPr id="25" name="Picture 5" descr="C:\Users\mariu_000\Pictures\Logo\fair-play-2011-pion_original.jpg"/>
          <p:cNvPicPr>
            <a:picLocks noChangeAspect="1" noChangeArrowheads="1"/>
          </p:cNvPicPr>
          <p:nvPr/>
        </p:nvPicPr>
        <p:blipFill rotWithShape="1">
          <a:blip r:embed="rId5" cstate="print"/>
          <a:srcRect b="8796"/>
          <a:stretch/>
        </p:blipFill>
        <p:spPr bwMode="auto">
          <a:xfrm>
            <a:off x="467544" y="5445224"/>
            <a:ext cx="1045021" cy="1104528"/>
          </a:xfrm>
          <a:prstGeom prst="rect">
            <a:avLst/>
          </a:prstGeom>
          <a:noFill/>
        </p:spPr>
      </p:pic>
      <p:pic>
        <p:nvPicPr>
          <p:cNvPr id="26" name="Picture 4" descr="C:\Users\mariu_000\Pictures\Logo\quality-znak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335937"/>
            <a:ext cx="1209675" cy="1200150"/>
          </a:xfrm>
          <a:prstGeom prst="rect">
            <a:avLst/>
          </a:prstGeom>
          <a:noFill/>
        </p:spPr>
      </p:pic>
      <p:pic>
        <p:nvPicPr>
          <p:cNvPr id="27" name="Picture 2" descr="D:\!!SI-Consulting\docs\marketing\logo\Logo_SapPartner\2013\RGB\SAP_Partner_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1512515" cy="8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43"/>
          <a:stretch/>
        </p:blipFill>
        <p:spPr bwMode="auto">
          <a:xfrm>
            <a:off x="7529454" y="2780928"/>
            <a:ext cx="1620180" cy="284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274" y="4696072"/>
            <a:ext cx="3240360" cy="216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6876256" y="1340768"/>
            <a:ext cx="2267744" cy="689883"/>
            <a:chOff x="6876256" y="1340768"/>
            <a:chExt cx="2267744" cy="689883"/>
          </a:xfrm>
        </p:grpSpPr>
        <p:pic>
          <p:nvPicPr>
            <p:cNvPr id="12" name="Picture 5" descr="C:\Users\mariu_000\Pictures\abile_logo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75915" y="1412776"/>
              <a:ext cx="768085" cy="576064"/>
            </a:xfrm>
            <a:prstGeom prst="rect">
              <a:avLst/>
            </a:prstGeom>
            <a:noFill/>
          </p:spPr>
        </p:pic>
        <p:pic>
          <p:nvPicPr>
            <p:cNvPr id="14" name="Picture 2" descr="logo_2_e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76256" y="1340768"/>
              <a:ext cx="594066" cy="689883"/>
            </a:xfrm>
            <a:prstGeom prst="rect">
              <a:avLst/>
            </a:prstGeom>
            <a:noFill/>
          </p:spPr>
        </p:pic>
        <p:pic>
          <p:nvPicPr>
            <p:cNvPr id="15" name="Picture 9" descr="quercu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1412776"/>
              <a:ext cx="770107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Centrum Informatyzacji PW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6676-2A0F-481F-A3E1-653727DE2445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ablonP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szablonPL</Template>
  <TotalTime>1907</TotalTime>
  <Words>1532</Words>
  <Application>Microsoft Office PowerPoint</Application>
  <PresentationFormat>Pokaz na ekranie (4:3)</PresentationFormat>
  <Paragraphs>816</Paragraphs>
  <Slides>42</Slides>
  <Notes>42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szablonPL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mariusz.groszek@live.com</dc:creator>
  <cp:lastModifiedBy>Alicja Zyśk</cp:lastModifiedBy>
  <cp:revision>109</cp:revision>
  <cp:lastPrinted>2014-02-04T09:07:34Z</cp:lastPrinted>
  <dcterms:created xsi:type="dcterms:W3CDTF">2014-01-29T12:42:22Z</dcterms:created>
  <dcterms:modified xsi:type="dcterms:W3CDTF">2014-02-07T09:37:07Z</dcterms:modified>
</cp:coreProperties>
</file>